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303" r:id="rId5"/>
    <p:sldId id="259" r:id="rId6"/>
    <p:sldId id="316" r:id="rId7"/>
    <p:sldId id="293" r:id="rId8"/>
    <p:sldId id="277" r:id="rId9"/>
    <p:sldId id="301" r:id="rId10"/>
    <p:sldId id="320" r:id="rId11"/>
    <p:sldId id="295" r:id="rId12"/>
    <p:sldId id="273" r:id="rId13"/>
    <p:sldId id="307" r:id="rId14"/>
    <p:sldId id="321" r:id="rId15"/>
    <p:sldId id="323" r:id="rId16"/>
    <p:sldId id="272" r:id="rId17"/>
    <p:sldId id="319" r:id="rId18"/>
    <p:sldId id="322" r:id="rId19"/>
    <p:sldId id="317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3BE"/>
    <a:srgbClr val="9BD6D7"/>
    <a:srgbClr val="9CD6C7"/>
    <a:srgbClr val="9BD7B2"/>
    <a:srgbClr val="37CBFF"/>
    <a:srgbClr val="009AD0"/>
    <a:srgbClr val="69D8FF"/>
    <a:srgbClr val="C35D09"/>
    <a:srgbClr val="D68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22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DAC50-A3A8-421F-985A-1A740098F1A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83BD8-2E93-40BD-80B1-A0F28D4A402A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Проведено 204 массовых мероприятий, направленных на профилактику зависимого поведения</a:t>
          </a:r>
          <a:endParaRPr lang="ru-RU" sz="1300" dirty="0"/>
        </a:p>
      </dgm:t>
    </dgm:pt>
    <dgm:pt modelId="{242ECBEC-BFE2-4892-9BFD-29B2D9B0A014}" type="parTrans" cxnId="{88515568-7E6E-44C8-939D-85583EA34DD5}">
      <dgm:prSet/>
      <dgm:spPr/>
      <dgm:t>
        <a:bodyPr/>
        <a:lstStyle/>
        <a:p>
          <a:endParaRPr lang="ru-RU"/>
        </a:p>
      </dgm:t>
    </dgm:pt>
    <dgm:pt modelId="{820B3514-7B8B-43EB-B957-ABF29101E128}" type="sibTrans" cxnId="{88515568-7E6E-44C8-939D-85583EA34DD5}">
      <dgm:prSet/>
      <dgm:spPr/>
      <dgm:t>
        <a:bodyPr/>
        <a:lstStyle/>
        <a:p>
          <a:endParaRPr lang="ru-RU"/>
        </a:p>
      </dgm:t>
    </dgm:pt>
    <dgm:pt modelId="{A292A289-2070-4050-9487-4F077F2733E4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Организовано 726 профилактических занятий, игр, бесед, диспутов  среди подростков и молодежи</a:t>
          </a:r>
          <a:endParaRPr lang="ru-RU" sz="1300" dirty="0"/>
        </a:p>
      </dgm:t>
    </dgm:pt>
    <dgm:pt modelId="{0C173DF8-5BF6-4C0B-A627-99FD4C1C8B7E}" type="parTrans" cxnId="{25A350C4-F2F8-450B-97A5-BC94C03ED4B6}">
      <dgm:prSet/>
      <dgm:spPr/>
      <dgm:t>
        <a:bodyPr/>
        <a:lstStyle/>
        <a:p>
          <a:endParaRPr lang="ru-RU"/>
        </a:p>
      </dgm:t>
    </dgm:pt>
    <dgm:pt modelId="{69DA1E83-7F08-4E86-9288-401C2CB57374}" type="sibTrans" cxnId="{25A350C4-F2F8-450B-97A5-BC94C03ED4B6}">
      <dgm:prSet/>
      <dgm:spPr/>
      <dgm:t>
        <a:bodyPr/>
        <a:lstStyle/>
        <a:p>
          <a:endParaRPr lang="ru-RU"/>
        </a:p>
      </dgm:t>
    </dgm:pt>
    <dgm:pt modelId="{B95537D7-4BA8-440B-9F26-5EB39EBA9EF4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Реализовано 36 комплексных программ профилактики употребления ПАВ</a:t>
          </a:r>
        </a:p>
      </dgm:t>
    </dgm:pt>
    <dgm:pt modelId="{9E86A2A6-5A1C-4722-843D-AE42778B2024}" type="parTrans" cxnId="{C8B72C87-0B78-4B89-8C24-1AD794E7AE36}">
      <dgm:prSet/>
      <dgm:spPr/>
      <dgm:t>
        <a:bodyPr/>
        <a:lstStyle/>
        <a:p>
          <a:endParaRPr lang="ru-RU"/>
        </a:p>
      </dgm:t>
    </dgm:pt>
    <dgm:pt modelId="{3739424B-AA28-4EC8-9162-B693BDC551F8}" type="sibTrans" cxnId="{C8B72C87-0B78-4B89-8C24-1AD794E7AE36}">
      <dgm:prSet/>
      <dgm:spPr/>
      <dgm:t>
        <a:bodyPr/>
        <a:lstStyle/>
        <a:p>
          <a:endParaRPr lang="ru-RU"/>
        </a:p>
      </dgm:t>
    </dgm:pt>
    <dgm:pt modelId="{102A026A-E193-4591-9984-81C90B7F3EF6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Для 887 молодых людей про ведены психологические консультации по проблемам зависимого поведения</a:t>
          </a:r>
          <a:endParaRPr lang="ru-RU" sz="1300" dirty="0"/>
        </a:p>
      </dgm:t>
    </dgm:pt>
    <dgm:pt modelId="{BE2133D2-0104-4F2A-9BD9-CE5399FD6BA2}" type="parTrans" cxnId="{C1D2DD37-6815-4983-BB54-C4B8B1BAC101}">
      <dgm:prSet/>
      <dgm:spPr/>
      <dgm:t>
        <a:bodyPr/>
        <a:lstStyle/>
        <a:p>
          <a:endParaRPr lang="ru-RU"/>
        </a:p>
      </dgm:t>
    </dgm:pt>
    <dgm:pt modelId="{F7CF0679-8E03-4A61-80D0-1328C3C1C219}" type="sibTrans" cxnId="{C1D2DD37-6815-4983-BB54-C4B8B1BAC101}">
      <dgm:prSet/>
      <dgm:spPr/>
      <dgm:t>
        <a:bodyPr/>
        <a:lstStyle/>
        <a:p>
          <a:endParaRPr lang="ru-RU"/>
        </a:p>
      </dgm:t>
    </dgm:pt>
    <dgm:pt modelId="{05A0328B-A52C-4F07-91F2-C283C0171544}" type="pres">
      <dgm:prSet presAssocID="{EE9DAC50-A3A8-421F-985A-1A740098F1A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9F1FF0-5C77-4473-8F57-B306F219C1CB}" type="pres">
      <dgm:prSet presAssocID="{EE9DAC50-A3A8-421F-985A-1A740098F1A2}" presName="diamond" presStyleLbl="bgShp" presStyleIdx="0" presStyleCnt="1" custLinFactNeighborX="-194" custLinFactNeighborY="0"/>
      <dgm:spPr/>
    </dgm:pt>
    <dgm:pt modelId="{E1FDF015-36F0-48E2-96E4-5A6A834FB09A}" type="pres">
      <dgm:prSet presAssocID="{EE9DAC50-A3A8-421F-985A-1A740098F1A2}" presName="quad1" presStyleLbl="node1" presStyleIdx="0" presStyleCnt="4" custLinFactY="6137" custLinFactNeighborX="-214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7EDF-1B1E-4FF7-BFD9-E6122E0C2477}" type="pres">
      <dgm:prSet presAssocID="{EE9DAC50-A3A8-421F-985A-1A740098F1A2}" presName="quad2" presStyleLbl="node1" presStyleIdx="1" presStyleCnt="4" custLinFactNeighborX="-796" custLinFactNeighborY="-2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8B-B28F-4D51-8C2F-406E01641601}" type="pres">
      <dgm:prSet presAssocID="{EE9DAC50-A3A8-421F-985A-1A740098F1A2}" presName="quad3" presStyleLbl="node1" presStyleIdx="2" presStyleCnt="4" custLinFactX="6896" custLinFactNeighborX="100000" custLinFactNeighborY="-1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A55D6-6471-4F63-BDB3-973665AA23FD}" type="pres">
      <dgm:prSet presAssocID="{EE9DAC50-A3A8-421F-985A-1A740098F1A2}" presName="quad4" presStyleLbl="node1" presStyleIdx="3" presStyleCnt="4" custLinFactX="-9833" custLinFactY="-1040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350C4-F2F8-450B-97A5-BC94C03ED4B6}" srcId="{EE9DAC50-A3A8-421F-985A-1A740098F1A2}" destId="{A292A289-2070-4050-9487-4F077F2733E4}" srcOrd="1" destOrd="0" parTransId="{0C173DF8-5BF6-4C0B-A627-99FD4C1C8B7E}" sibTransId="{69DA1E83-7F08-4E86-9288-401C2CB57374}"/>
    <dgm:cxn modelId="{66EF583C-2001-4CA3-9D49-79CC78273B06}" type="presOf" srcId="{A292A289-2070-4050-9487-4F077F2733E4}" destId="{FA1D7EDF-1B1E-4FF7-BFD9-E6122E0C2477}" srcOrd="0" destOrd="0" presId="urn:microsoft.com/office/officeart/2005/8/layout/matrix3"/>
    <dgm:cxn modelId="{7C7D592A-D13C-48F0-B717-80F8D443E53E}" type="presOf" srcId="{102A026A-E193-4591-9984-81C90B7F3EF6}" destId="{BB5A55D6-6471-4F63-BDB3-973665AA23FD}" srcOrd="0" destOrd="0" presId="urn:microsoft.com/office/officeart/2005/8/layout/matrix3"/>
    <dgm:cxn modelId="{66C5B0DC-BA55-4072-9776-8B888292996D}" type="presOf" srcId="{8BE83BD8-2E93-40BD-80B1-A0F28D4A402A}" destId="{E1FDF015-36F0-48E2-96E4-5A6A834FB09A}" srcOrd="0" destOrd="0" presId="urn:microsoft.com/office/officeart/2005/8/layout/matrix3"/>
    <dgm:cxn modelId="{88515568-7E6E-44C8-939D-85583EA34DD5}" srcId="{EE9DAC50-A3A8-421F-985A-1A740098F1A2}" destId="{8BE83BD8-2E93-40BD-80B1-A0F28D4A402A}" srcOrd="0" destOrd="0" parTransId="{242ECBEC-BFE2-4892-9BFD-29B2D9B0A014}" sibTransId="{820B3514-7B8B-43EB-B957-ABF29101E128}"/>
    <dgm:cxn modelId="{9FBDEF45-37FC-481A-884F-AB2D54ED7979}" type="presOf" srcId="{B95537D7-4BA8-440B-9F26-5EB39EBA9EF4}" destId="{61F4B18B-B28F-4D51-8C2F-406E01641601}" srcOrd="0" destOrd="0" presId="urn:microsoft.com/office/officeart/2005/8/layout/matrix3"/>
    <dgm:cxn modelId="{C8B72C87-0B78-4B89-8C24-1AD794E7AE36}" srcId="{EE9DAC50-A3A8-421F-985A-1A740098F1A2}" destId="{B95537D7-4BA8-440B-9F26-5EB39EBA9EF4}" srcOrd="2" destOrd="0" parTransId="{9E86A2A6-5A1C-4722-843D-AE42778B2024}" sibTransId="{3739424B-AA28-4EC8-9162-B693BDC551F8}"/>
    <dgm:cxn modelId="{37CA2BB4-093B-411C-B38A-74F609F5E912}" type="presOf" srcId="{EE9DAC50-A3A8-421F-985A-1A740098F1A2}" destId="{05A0328B-A52C-4F07-91F2-C283C0171544}" srcOrd="0" destOrd="0" presId="urn:microsoft.com/office/officeart/2005/8/layout/matrix3"/>
    <dgm:cxn modelId="{C1D2DD37-6815-4983-BB54-C4B8B1BAC101}" srcId="{EE9DAC50-A3A8-421F-985A-1A740098F1A2}" destId="{102A026A-E193-4591-9984-81C90B7F3EF6}" srcOrd="3" destOrd="0" parTransId="{BE2133D2-0104-4F2A-9BD9-CE5399FD6BA2}" sibTransId="{F7CF0679-8E03-4A61-80D0-1328C3C1C219}"/>
    <dgm:cxn modelId="{00EEE559-77C3-457D-9BF5-9AFEECD49CBE}" type="presParOf" srcId="{05A0328B-A52C-4F07-91F2-C283C0171544}" destId="{399F1FF0-5C77-4473-8F57-B306F219C1CB}" srcOrd="0" destOrd="0" presId="urn:microsoft.com/office/officeart/2005/8/layout/matrix3"/>
    <dgm:cxn modelId="{BC29D8ED-BF23-4E85-91A5-22A589607C38}" type="presParOf" srcId="{05A0328B-A52C-4F07-91F2-C283C0171544}" destId="{E1FDF015-36F0-48E2-96E4-5A6A834FB09A}" srcOrd="1" destOrd="0" presId="urn:microsoft.com/office/officeart/2005/8/layout/matrix3"/>
    <dgm:cxn modelId="{9290905F-8BD4-4F53-853C-C6991820B6B5}" type="presParOf" srcId="{05A0328B-A52C-4F07-91F2-C283C0171544}" destId="{FA1D7EDF-1B1E-4FF7-BFD9-E6122E0C2477}" srcOrd="2" destOrd="0" presId="urn:microsoft.com/office/officeart/2005/8/layout/matrix3"/>
    <dgm:cxn modelId="{E9418B30-A57E-4842-8F8E-3B845DAFF390}" type="presParOf" srcId="{05A0328B-A52C-4F07-91F2-C283C0171544}" destId="{61F4B18B-B28F-4D51-8C2F-406E01641601}" srcOrd="3" destOrd="0" presId="urn:microsoft.com/office/officeart/2005/8/layout/matrix3"/>
    <dgm:cxn modelId="{7D44E752-6FB0-493F-B5EF-042BA3455454}" type="presParOf" srcId="{05A0328B-A52C-4F07-91F2-C283C0171544}" destId="{BB5A55D6-6471-4F63-BDB3-973665AA23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9D64D-5BC1-4CE7-BEEA-48A16DF61B4C}" type="doc">
      <dgm:prSet loTypeId="urn:microsoft.com/office/officeart/2005/8/layout/hProcess9" loCatId="process" qsTypeId="urn:microsoft.com/office/officeart/2005/8/quickstyle/simple2" qsCatId="simple" csTypeId="urn:microsoft.com/office/officeart/2005/8/colors/accent1_3" csCatId="accent1" phldr="1"/>
      <dgm:spPr/>
    </dgm:pt>
    <dgm:pt modelId="{6EFE09BD-A74B-4072-B0FF-2A4EEFA28E6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dirty="0" smtClean="0"/>
            <a:t>Вовлечены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dirty="0" smtClean="0"/>
            <a:t>в волонтерскую деятельность  более </a:t>
          </a:r>
          <a:r>
            <a:rPr lang="ru-RU" sz="1800" b="0" dirty="0" smtClean="0"/>
            <a:t>3000 </a:t>
          </a:r>
          <a:r>
            <a:rPr lang="ru-RU" sz="1300" b="0" dirty="0" smtClean="0"/>
            <a:t>молодых людей</a:t>
          </a:r>
          <a:endParaRPr lang="ru-RU" sz="1300" b="0" dirty="0"/>
        </a:p>
      </dgm:t>
    </dgm:pt>
    <dgm:pt modelId="{A56EA636-ABB7-40FE-B4E2-AF52C50374BF}" type="parTrans" cxnId="{B5A13ABC-3913-4301-9B77-1B5FB8DE9E4A}">
      <dgm:prSet/>
      <dgm:spPr/>
      <dgm:t>
        <a:bodyPr/>
        <a:lstStyle/>
        <a:p>
          <a:endParaRPr lang="ru-RU" sz="1050" b="0"/>
        </a:p>
      </dgm:t>
    </dgm:pt>
    <dgm:pt modelId="{113D82F8-2D54-4EC5-9A09-B85BA5C6473A}" type="sibTrans" cxnId="{B5A13ABC-3913-4301-9B77-1B5FB8DE9E4A}">
      <dgm:prSet/>
      <dgm:spPr/>
      <dgm:t>
        <a:bodyPr/>
        <a:lstStyle/>
        <a:p>
          <a:endParaRPr lang="ru-RU" sz="1050" b="0"/>
        </a:p>
      </dgm:t>
    </dgm:pt>
    <dgm:pt modelId="{CAEBE763-3AF0-43FA-A19C-72FE7FD2F6C7}">
      <dgm:prSet phldrT="[Текст]" custT="1"/>
      <dgm:spPr/>
      <dgm:t>
        <a:bodyPr/>
        <a:lstStyle/>
        <a:p>
          <a:r>
            <a:rPr lang="ru-RU" sz="1300" b="0" dirty="0" smtClean="0"/>
            <a:t>В Ярославской области действует  более </a:t>
          </a:r>
          <a:r>
            <a:rPr lang="ru-RU" sz="1800" b="0" dirty="0" smtClean="0"/>
            <a:t>25</a:t>
          </a:r>
          <a:r>
            <a:rPr lang="ru-RU" sz="1300" b="0" dirty="0" smtClean="0"/>
            <a:t> волонтерских объединений</a:t>
          </a:r>
          <a:endParaRPr lang="ru-RU" sz="1300" b="0" dirty="0"/>
        </a:p>
      </dgm:t>
    </dgm:pt>
    <dgm:pt modelId="{531B2004-EBC8-4482-AD9B-186EC00C63FE}" type="parTrans" cxnId="{807C6C6E-4354-4487-8EBA-DC80ACCA4561}">
      <dgm:prSet/>
      <dgm:spPr/>
      <dgm:t>
        <a:bodyPr/>
        <a:lstStyle/>
        <a:p>
          <a:endParaRPr lang="ru-RU" sz="1050" b="0"/>
        </a:p>
      </dgm:t>
    </dgm:pt>
    <dgm:pt modelId="{1E8FDB5E-16B9-4670-A6BD-CA5B5AA8457D}" type="sibTrans" cxnId="{807C6C6E-4354-4487-8EBA-DC80ACCA4561}">
      <dgm:prSet/>
      <dgm:spPr/>
      <dgm:t>
        <a:bodyPr/>
        <a:lstStyle/>
        <a:p>
          <a:endParaRPr lang="ru-RU" sz="1050" b="0"/>
        </a:p>
      </dgm:t>
    </dgm:pt>
    <dgm:pt modelId="{375E4C77-5B12-4E9B-9C80-0C0F702E7B5F}">
      <dgm:prSet phldrT="[Текст]" custT="1"/>
      <dgm:spPr/>
      <dgm:t>
        <a:bodyPr/>
        <a:lstStyle/>
        <a:p>
          <a:r>
            <a:rPr lang="ru-RU" sz="1300" b="0" dirty="0" smtClean="0"/>
            <a:t>В волонтерских отрядах состоит более </a:t>
          </a:r>
          <a:r>
            <a:rPr lang="ru-RU" sz="1800" b="0" dirty="0" smtClean="0"/>
            <a:t>1000 </a:t>
          </a:r>
          <a:r>
            <a:rPr lang="ru-RU" sz="1300" b="0" dirty="0" smtClean="0"/>
            <a:t>человек</a:t>
          </a:r>
          <a:endParaRPr lang="ru-RU" sz="1300" b="0" dirty="0"/>
        </a:p>
      </dgm:t>
    </dgm:pt>
    <dgm:pt modelId="{359FE8F1-3FB1-4161-B151-EFFC02C7D73C}" type="parTrans" cxnId="{37796798-ACAF-4631-9F31-2208CAF6F76F}">
      <dgm:prSet/>
      <dgm:spPr/>
      <dgm:t>
        <a:bodyPr/>
        <a:lstStyle/>
        <a:p>
          <a:endParaRPr lang="ru-RU" sz="1050" b="0"/>
        </a:p>
      </dgm:t>
    </dgm:pt>
    <dgm:pt modelId="{FDDC2DB4-A625-4DC7-BB9C-E63D13CA7D71}" type="sibTrans" cxnId="{37796798-ACAF-4631-9F31-2208CAF6F76F}">
      <dgm:prSet/>
      <dgm:spPr/>
      <dgm:t>
        <a:bodyPr/>
        <a:lstStyle/>
        <a:p>
          <a:endParaRPr lang="ru-RU" sz="1050" b="0"/>
        </a:p>
      </dgm:t>
    </dgm:pt>
    <dgm:pt modelId="{78CE6C58-2AEB-417A-83BD-D792406903EC}" type="pres">
      <dgm:prSet presAssocID="{2079D64D-5BC1-4CE7-BEEA-48A16DF61B4C}" presName="CompostProcess" presStyleCnt="0">
        <dgm:presLayoutVars>
          <dgm:dir/>
          <dgm:resizeHandles val="exact"/>
        </dgm:presLayoutVars>
      </dgm:prSet>
      <dgm:spPr/>
    </dgm:pt>
    <dgm:pt modelId="{EFC5A235-5B69-437B-98D9-06DA31396220}" type="pres">
      <dgm:prSet presAssocID="{2079D64D-5BC1-4CE7-BEEA-48A16DF61B4C}" presName="arrow" presStyleLbl="bgShp" presStyleIdx="0" presStyleCnt="1"/>
      <dgm:spPr/>
    </dgm:pt>
    <dgm:pt modelId="{3379AC23-50F3-4CAC-8430-476CA8F5EA01}" type="pres">
      <dgm:prSet presAssocID="{2079D64D-5BC1-4CE7-BEEA-48A16DF61B4C}" presName="linearProcess" presStyleCnt="0"/>
      <dgm:spPr/>
    </dgm:pt>
    <dgm:pt modelId="{C7A42A7E-1E60-4E38-9E2E-2E80A756ED83}" type="pres">
      <dgm:prSet presAssocID="{6EFE09BD-A74B-4072-B0FF-2A4EEFA28E60}" presName="textNode" presStyleLbl="node1" presStyleIdx="0" presStyleCnt="3" custLinFactNeighborX="77877" custLinFactNeighborY="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EB866-4176-4A01-B715-9761A97C506D}" type="pres">
      <dgm:prSet presAssocID="{113D82F8-2D54-4EC5-9A09-B85BA5C6473A}" presName="sibTrans" presStyleCnt="0"/>
      <dgm:spPr/>
    </dgm:pt>
    <dgm:pt modelId="{D7A7265E-2C71-4402-9098-67342E5848E4}" type="pres">
      <dgm:prSet presAssocID="{CAEBE763-3AF0-43FA-A19C-72FE7FD2F6C7}" presName="textNode" presStyleLbl="node1" presStyleIdx="1" presStyleCnt="3" custLinFactNeighborX="43731" custLinFactNeighborY="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473C-0752-4EC2-A298-878966D6B975}" type="pres">
      <dgm:prSet presAssocID="{1E8FDB5E-16B9-4670-A6BD-CA5B5AA8457D}" presName="sibTrans" presStyleCnt="0"/>
      <dgm:spPr/>
    </dgm:pt>
    <dgm:pt modelId="{ACA27D5F-110F-410D-B2D1-2DD934EDE0D0}" type="pres">
      <dgm:prSet presAssocID="{375E4C77-5B12-4E9B-9C80-0C0F702E7B5F}" presName="textNode" presStyleLbl="node1" presStyleIdx="2" presStyleCnt="3" custLinFactNeighborX="2267" custLinFactNeighborY="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11C45-9960-4878-8E22-814A7FF4C110}" type="presOf" srcId="{6EFE09BD-A74B-4072-B0FF-2A4EEFA28E60}" destId="{C7A42A7E-1E60-4E38-9E2E-2E80A756ED83}" srcOrd="0" destOrd="0" presId="urn:microsoft.com/office/officeart/2005/8/layout/hProcess9"/>
    <dgm:cxn modelId="{B5A13ABC-3913-4301-9B77-1B5FB8DE9E4A}" srcId="{2079D64D-5BC1-4CE7-BEEA-48A16DF61B4C}" destId="{6EFE09BD-A74B-4072-B0FF-2A4EEFA28E60}" srcOrd="0" destOrd="0" parTransId="{A56EA636-ABB7-40FE-B4E2-AF52C50374BF}" sibTransId="{113D82F8-2D54-4EC5-9A09-B85BA5C6473A}"/>
    <dgm:cxn modelId="{D5AE93DF-446A-4FCF-955E-617320A10E94}" type="presOf" srcId="{2079D64D-5BC1-4CE7-BEEA-48A16DF61B4C}" destId="{78CE6C58-2AEB-417A-83BD-D792406903EC}" srcOrd="0" destOrd="0" presId="urn:microsoft.com/office/officeart/2005/8/layout/hProcess9"/>
    <dgm:cxn modelId="{DEF67D6B-A317-45A1-8DBF-590449920D34}" type="presOf" srcId="{CAEBE763-3AF0-43FA-A19C-72FE7FD2F6C7}" destId="{D7A7265E-2C71-4402-9098-67342E5848E4}" srcOrd="0" destOrd="0" presId="urn:microsoft.com/office/officeart/2005/8/layout/hProcess9"/>
    <dgm:cxn modelId="{807C6C6E-4354-4487-8EBA-DC80ACCA4561}" srcId="{2079D64D-5BC1-4CE7-BEEA-48A16DF61B4C}" destId="{CAEBE763-3AF0-43FA-A19C-72FE7FD2F6C7}" srcOrd="1" destOrd="0" parTransId="{531B2004-EBC8-4482-AD9B-186EC00C63FE}" sibTransId="{1E8FDB5E-16B9-4670-A6BD-CA5B5AA8457D}"/>
    <dgm:cxn modelId="{D1AA90F9-4D12-4C05-AC0E-56FACCC89C48}" type="presOf" srcId="{375E4C77-5B12-4E9B-9C80-0C0F702E7B5F}" destId="{ACA27D5F-110F-410D-B2D1-2DD934EDE0D0}" srcOrd="0" destOrd="0" presId="urn:microsoft.com/office/officeart/2005/8/layout/hProcess9"/>
    <dgm:cxn modelId="{37796798-ACAF-4631-9F31-2208CAF6F76F}" srcId="{2079D64D-5BC1-4CE7-BEEA-48A16DF61B4C}" destId="{375E4C77-5B12-4E9B-9C80-0C0F702E7B5F}" srcOrd="2" destOrd="0" parTransId="{359FE8F1-3FB1-4161-B151-EFFC02C7D73C}" sibTransId="{FDDC2DB4-A625-4DC7-BB9C-E63D13CA7D71}"/>
    <dgm:cxn modelId="{A86E9CAA-D04C-4E58-8AED-1BB9C4CA098F}" type="presParOf" srcId="{78CE6C58-2AEB-417A-83BD-D792406903EC}" destId="{EFC5A235-5B69-437B-98D9-06DA31396220}" srcOrd="0" destOrd="0" presId="urn:microsoft.com/office/officeart/2005/8/layout/hProcess9"/>
    <dgm:cxn modelId="{1964748A-C5EB-4C89-8857-60C4D99A1353}" type="presParOf" srcId="{78CE6C58-2AEB-417A-83BD-D792406903EC}" destId="{3379AC23-50F3-4CAC-8430-476CA8F5EA01}" srcOrd="1" destOrd="0" presId="urn:microsoft.com/office/officeart/2005/8/layout/hProcess9"/>
    <dgm:cxn modelId="{ADEC6460-3C5E-444D-B101-FB603A338AE5}" type="presParOf" srcId="{3379AC23-50F3-4CAC-8430-476CA8F5EA01}" destId="{C7A42A7E-1E60-4E38-9E2E-2E80A756ED83}" srcOrd="0" destOrd="0" presId="urn:microsoft.com/office/officeart/2005/8/layout/hProcess9"/>
    <dgm:cxn modelId="{2212F3E4-A244-4513-BC57-C423A200BEDB}" type="presParOf" srcId="{3379AC23-50F3-4CAC-8430-476CA8F5EA01}" destId="{9B1EB866-4176-4A01-B715-9761A97C506D}" srcOrd="1" destOrd="0" presId="urn:microsoft.com/office/officeart/2005/8/layout/hProcess9"/>
    <dgm:cxn modelId="{079BDD3D-1F9C-45D9-B3EA-BDE35F1A848D}" type="presParOf" srcId="{3379AC23-50F3-4CAC-8430-476CA8F5EA01}" destId="{D7A7265E-2C71-4402-9098-67342E5848E4}" srcOrd="2" destOrd="0" presId="urn:microsoft.com/office/officeart/2005/8/layout/hProcess9"/>
    <dgm:cxn modelId="{EACBB37E-A6C9-448F-B595-D320C93E3EAF}" type="presParOf" srcId="{3379AC23-50F3-4CAC-8430-476CA8F5EA01}" destId="{D616473C-0752-4EC2-A298-878966D6B975}" srcOrd="3" destOrd="0" presId="urn:microsoft.com/office/officeart/2005/8/layout/hProcess9"/>
    <dgm:cxn modelId="{67AA136F-4A33-48E3-ACC8-BA542200F045}" type="presParOf" srcId="{3379AC23-50F3-4CAC-8430-476CA8F5EA01}" destId="{ACA27D5F-110F-410D-B2D1-2DD934EDE0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F1FF0-5C77-4473-8F57-B306F219C1CB}">
      <dsp:nvSpPr>
        <dsp:cNvPr id="0" name=""/>
        <dsp:cNvSpPr/>
      </dsp:nvSpPr>
      <dsp:spPr>
        <a:xfrm>
          <a:off x="1008115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DF015-36F0-48E2-96E4-5A6A834FB09A}">
      <dsp:nvSpPr>
        <dsp:cNvPr id="0" name=""/>
        <dsp:cNvSpPr/>
      </dsp:nvSpPr>
      <dsp:spPr>
        <a:xfrm>
          <a:off x="1368146" y="2068308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Проведено 204 массовых мероприятий, направленных на профилактику зависимого поведения</a:t>
          </a:r>
          <a:endParaRPr lang="ru-RU" sz="1300" kern="1200" dirty="0"/>
        </a:p>
      </dsp:txBody>
      <dsp:txXfrm>
        <a:off x="1445517" y="2145679"/>
        <a:ext cx="1430218" cy="1430218"/>
      </dsp:txXfrm>
    </dsp:sp>
    <dsp:sp modelId="{FA1D7EDF-1B1E-4FF7-BFD9-E6122E0C2477}">
      <dsp:nvSpPr>
        <dsp:cNvPr id="0" name=""/>
        <dsp:cNvSpPr/>
      </dsp:nvSpPr>
      <dsp:spPr>
        <a:xfrm>
          <a:off x="3096343" y="343159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Организовано 726 профилактических занятий, игр, бесед, диспутов  среди подростков и молодежи</a:t>
          </a:r>
          <a:endParaRPr lang="ru-RU" sz="1300" kern="1200" dirty="0"/>
        </a:p>
      </dsp:txBody>
      <dsp:txXfrm>
        <a:off x="3173714" y="420530"/>
        <a:ext cx="1430218" cy="1430218"/>
      </dsp:txXfrm>
    </dsp:sp>
    <dsp:sp modelId="{61F4B18B-B28F-4D51-8C2F-406E01641601}">
      <dsp:nvSpPr>
        <dsp:cNvPr id="0" name=""/>
        <dsp:cNvSpPr/>
      </dsp:nvSpPr>
      <dsp:spPr>
        <a:xfrm>
          <a:off x="3096338" y="2068313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Реализовано 36 комплексных программ профилактики употребления ПАВ</a:t>
          </a:r>
        </a:p>
      </dsp:txBody>
      <dsp:txXfrm>
        <a:off x="3173709" y="2145684"/>
        <a:ext cx="1430218" cy="1430218"/>
      </dsp:txXfrm>
    </dsp:sp>
    <dsp:sp modelId="{BB5A55D6-6471-4F63-BDB3-973665AA23FD}">
      <dsp:nvSpPr>
        <dsp:cNvPr id="0" name=""/>
        <dsp:cNvSpPr/>
      </dsp:nvSpPr>
      <dsp:spPr>
        <a:xfrm>
          <a:off x="1368150" y="343148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Для 887 молодых людей про ведены психологические консультации по проблемам зависимого поведения</a:t>
          </a:r>
          <a:endParaRPr lang="ru-RU" sz="1300" kern="1200" dirty="0"/>
        </a:p>
      </dsp:txBody>
      <dsp:txXfrm>
        <a:off x="1445521" y="420519"/>
        <a:ext cx="1430218" cy="14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D7848D0-1C4F-4DEB-9714-ABCBC96754A6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3B333E0-CBE8-4A28-B1EB-98A810088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91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333E0-CBE8-4A28-B1EB-98A81008877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0CC2-B63A-4061-AEB0-70EC0F44A2A0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47EA-CDEF-4B7F-9405-A55812DA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B2F1-B9B1-4188-BC3C-A4E14BAF5D60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D5CA-4505-4D6B-88C0-44CE22E9C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E990-738C-420E-9481-C6CB3E6EE7C1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EE3A-736A-49D6-B34D-156DA88CB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B068-04B2-40E6-975A-8494C55E6E76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2362-9503-4691-97CA-3C5A65E8E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B51D-6A48-4AF6-95C4-F71890B6B9E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3E42-B4EF-4A0C-961E-157875D8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73BB-6C17-40FD-8C5C-665A1B72F158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7215-AEF2-4CA4-A768-0504A65E6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4636-243A-4825-9728-530D9B49361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EDD5-5A6B-43FD-A0A3-6ABD2F5B0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8C75-6C2C-494D-8CE1-282CEE30EC8D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03C1-D634-430A-B67B-96CA9C153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5ADE-8455-424A-8399-E57DDD26C3FD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5936-503D-48CF-9F48-D70AA35E5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3CB5-1513-4D4A-9D2E-0BA764DCD284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84B3-A881-4497-B0B7-0172E97CD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A69F-8010-43E2-AC55-C48AC6DA3162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E7D1-9A8A-4425-9221-E5D2DB03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FE3C2-8A85-4271-91AF-5154EDB7CC17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5133FA-2A35-4AC2-B867-F10DFFAB6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5.png"/><Relationship Id="rId7" Type="http://schemas.openxmlformats.org/officeDocument/2006/relationships/diagramData" Target="../diagrams/data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microsoft.com/office/2007/relationships/diagramDrawing" Target="../diagrams/drawing1.xml"/><Relationship Id="rId5" Type="http://schemas.openxmlformats.org/officeDocument/2006/relationships/image" Target="../media/image2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6.jpeg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8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2.xml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411510"/>
            <a:ext cx="7772400" cy="417646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 роли социальных учреждений молодежи Ярославской области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профилактике употребления наркотиков и психоактивных веществ среди молодежи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27584" y="483518"/>
            <a:ext cx="7632848" cy="4176464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Система профилактических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4712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9" y="1156498"/>
            <a:ext cx="5819329" cy="407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" y="65877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9632" y="127789"/>
            <a:ext cx="7056784" cy="85725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Информационное обеспечение профилактической 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28859" y="225800"/>
            <a:ext cx="1222149" cy="6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СИСТЕМА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ПРОФИЛАКТИЧЕСКИХ МЕРОПРИЯТИЙ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46952"/>
            <a:ext cx="2880320" cy="17281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940152" y="2835176"/>
            <a:ext cx="339105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Опубликовано 228 статей профилактической направленности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Посещаемость ресурса – около 800 уникальных пользователей в день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Более 1800 подписчиков публичной страницы 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ВКонтакте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Lyusina E.M\ИАО\2013\Презентация ГМП_24.10.2013\Профилактика\0_b1cee_4879a03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03598"/>
            <a:ext cx="2664296" cy="19982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" y="65877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Lyusina E.M\ИАО\2013\Презентация ГМП_24.10.2013\Профилактика\0_a9b94_2783d9d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7814"/>
            <a:ext cx="2880320" cy="1995686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70384" y="0"/>
            <a:ext cx="8294104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Мероприятия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муниципального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уровня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Lyusina E.M\ИАО\2013\Презентация ГМП_24.10.2013\Профилактика\0_85469_3f2e8937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03598"/>
            <a:ext cx="2664296" cy="2520280"/>
          </a:xfrm>
          <a:prstGeom prst="rect">
            <a:avLst/>
          </a:prstGeom>
          <a:noFill/>
        </p:spPr>
      </p:pic>
      <p:pic>
        <p:nvPicPr>
          <p:cNvPr id="10" name="Picture 3" descr="C:\Lyusina E.M\ИАО\2013\Презентация ГМП_24.10.2013\Профилактика\0_85e73_6ea48543_L.jpg"/>
          <p:cNvPicPr>
            <a:picLocks noChangeAspect="1" noChangeArrowheads="1"/>
          </p:cNvPicPr>
          <p:nvPr/>
        </p:nvPicPr>
        <p:blipFill rotWithShape="1">
          <a:blip r:embed="rId6" cstate="print"/>
          <a:srcRect l="26785"/>
          <a:stretch/>
        </p:blipFill>
        <p:spPr bwMode="auto">
          <a:xfrm>
            <a:off x="179512" y="3127276"/>
            <a:ext cx="2952327" cy="2016224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58946755"/>
              </p:ext>
            </p:extLst>
          </p:nvPr>
        </p:nvGraphicFramePr>
        <p:xfrm>
          <a:off x="1547664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28859" y="225800"/>
            <a:ext cx="1222149" cy="6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СИСТЕМА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ПРОФИЛАКТИЧЕСКИХ МЕРОПРИЯТИЙ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4517" y="68037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2013 год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85089"/>
            <a:ext cx="3168352" cy="19833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47664" y="339502"/>
            <a:ext cx="713913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Областной фестиваль дворовых команд «Добавь движения!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" y="65877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28859" y="225800"/>
            <a:ext cx="1222149" cy="6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СИСТЕМА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ПРОФИЛАКТИЧЕСКИХ МЕРОПРИЯТИЙ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7" y="1281659"/>
            <a:ext cx="1368152" cy="1853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>
          <a:xfrm>
            <a:off x="6732240" y="1259671"/>
            <a:ext cx="1584176" cy="18978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81975"/>
            <a:ext cx="2545921" cy="146025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" y="3386602"/>
            <a:ext cx="2442606" cy="155563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32" y="3319180"/>
            <a:ext cx="2434580" cy="162305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47664" y="339502"/>
            <a:ext cx="713913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Областная профилактическая акция «Зажигай»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" y="65877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28859" y="225800"/>
            <a:ext cx="1222149" cy="6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СИСТЕМА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ПРОФИЛАКТИЧЕСКИХ МЕРОПРИЯТИЙ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2133"/>
            <a:ext cx="2560581" cy="170534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87133"/>
            <a:ext cx="2304256" cy="17281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34" y="3219821"/>
            <a:ext cx="2640526" cy="17585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48" y="3177586"/>
            <a:ext cx="2369616" cy="17772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2" y="3153971"/>
            <a:ext cx="2526928" cy="18244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87133"/>
            <a:ext cx="2592288" cy="168293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9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47664" y="339502"/>
            <a:ext cx="7139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Областной реабилитационный лагерь «Викинги» для подростков с зависимостью от ПАВ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" y="65877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28859" y="225800"/>
            <a:ext cx="1222149" cy="6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СИСТЕМА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ПРОФИЛАКТИЧЕСКИХ МЕРОПРИЯТИЙ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6" y="1779662"/>
            <a:ext cx="2559496" cy="17097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51670"/>
            <a:ext cx="2880320" cy="19182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24" y="2714502"/>
            <a:ext cx="2985120" cy="22448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67916" y="3769963"/>
            <a:ext cx="2434953" cy="5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Всего состоялось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17 смен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216823" y="4031216"/>
            <a:ext cx="2434953" cy="5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каждой смене участвуют около 40 подростков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81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93290" y="205978"/>
            <a:ext cx="7493510" cy="8572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Развитие волонтерского движения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32220"/>
              </p:ext>
            </p:extLst>
          </p:nvPr>
        </p:nvGraphicFramePr>
        <p:xfrm>
          <a:off x="0" y="1131590"/>
          <a:ext cx="5904656" cy="309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C:\Users\Оля\Desktop\Разумова. Конкурс профмастерства 2013\Для презентации\вовлек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7854"/>
            <a:ext cx="1563860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92.168.0.100\Obmen filov\Фотоархив ДМ\2012\2012_12_07 Волонтерские конкурсы\YARN97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 bwMode="auto">
          <a:xfrm>
            <a:off x="6156176" y="1046952"/>
            <a:ext cx="2808312" cy="180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" y="65877"/>
            <a:ext cx="106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28859" y="225800"/>
            <a:ext cx="1222149" cy="6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СИСТЕМА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ПРОФИЛАКТИЧЕСКИХ МЕРОПРИЯТИЙ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7814"/>
            <a:ext cx="29718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Ярославия - наш дом.jpg"/>
          <p:cNvPicPr>
            <a:picLocks noChangeAspect="1"/>
          </p:cNvPicPr>
          <p:nvPr/>
        </p:nvPicPr>
        <p:blipFill rotWithShape="1">
          <a:blip r:embed="rId2" cstate="print"/>
          <a:srcRect l="7462"/>
          <a:stretch/>
        </p:blipFill>
        <p:spPr>
          <a:xfrm>
            <a:off x="0" y="0"/>
            <a:ext cx="1444146" cy="1560594"/>
          </a:xfrm>
          <a:prstGeom prst="rect">
            <a:avLst/>
          </a:prstGeo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416824" cy="9361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eaLnBrk="1" hangingPunct="1"/>
            <a:r>
              <a:rPr lang="ru-RU" sz="2400" dirty="0">
                <a:solidFill>
                  <a:schemeClr val="bg1"/>
                </a:solidFill>
                <a:ea typeface="Times New Roman" pitchFamily="18" charset="0"/>
              </a:rPr>
              <a:t>Областной конкурс 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</a:rPr>
              <a:t>проектов </a:t>
            </a:r>
            <a:r>
              <a:rPr lang="ru-RU" sz="2400" dirty="0">
                <a:solidFill>
                  <a:schemeClr val="bg1"/>
                </a:solidFill>
                <a:ea typeface="Times New Roman" pitchFamily="18" charset="0"/>
              </a:rPr>
              <a:t>социальной рекламы</a:t>
            </a:r>
            <a:br>
              <a:rPr lang="ru-RU" sz="2400" dirty="0">
                <a:solidFill>
                  <a:schemeClr val="bg1"/>
                </a:solidFill>
                <a:ea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ea typeface="Times New Roman" pitchFamily="18" charset="0"/>
              </a:rPr>
              <a:t>«Ярославия – наш дом</a:t>
            </a: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</a:rPr>
              <a:t>!» - 2014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1907704" y="987574"/>
            <a:ext cx="5691643" cy="1567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400">
              <a:spcAft>
                <a:spcPts val="0"/>
              </a:spcAft>
            </a:pPr>
            <a:endParaRPr lang="ru-RU" sz="1600" b="0" kern="12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Lyusina E.M\МЕРОПРИЯТИЯ\2014\Конкурс соцрекламы_Ярославия - наш дом\Конкурс_2014\Работы участников конкурса_2014\Номинация _Социальный плакат\Тема_Здоровый образ жизни_Соц.плакат\Яблоков Станислав_Еда-Беда\beda-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12151"/>
            <a:ext cx="2304256" cy="15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2" descr="C:\Lyusina E.M\МЕРОПРИЯТИЯ\2014\Конкурс соцрекламы_Ярославия - наш дом\Конкурс_2014\Работы участников конкурса_2014\Номинация _Социальный плакат\Тема_Здоровый образ жизни_Соц.плакат\Яблоков Станислав_Калечит\kalechit-blu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7" y="3435846"/>
            <a:ext cx="2376263" cy="151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1352838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В 2014 году на конкурс представлено </a:t>
            </a:r>
            <a:r>
              <a:rPr lang="ru-RU" sz="2400" dirty="0" smtClean="0">
                <a:solidFill>
                  <a:schemeClr val="tx2"/>
                </a:solidFill>
              </a:rPr>
              <a:t>157</a:t>
            </a:r>
            <a:r>
              <a:rPr lang="ru-RU" dirty="0" smtClean="0">
                <a:solidFill>
                  <a:schemeClr val="tx2"/>
                </a:solidFill>
              </a:rPr>
              <a:t> работ: </a:t>
            </a:r>
          </a:p>
          <a:p>
            <a:pPr defTabSz="533400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- «Социальный плакат» - </a:t>
            </a:r>
            <a:r>
              <a:rPr lang="ru-RU" sz="2400" dirty="0" smtClean="0">
                <a:solidFill>
                  <a:schemeClr val="tx2"/>
                </a:solidFill>
              </a:rPr>
              <a:t>99</a:t>
            </a:r>
            <a:r>
              <a:rPr lang="ru-RU" dirty="0" smtClean="0">
                <a:solidFill>
                  <a:schemeClr val="tx2"/>
                </a:solidFill>
              </a:rPr>
              <a:t> работ</a:t>
            </a:r>
          </a:p>
          <a:p>
            <a:pPr defTabSz="533400"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- «Социальный видеоролик» - </a:t>
            </a:r>
            <a:r>
              <a:rPr lang="ru-RU" sz="2400" dirty="0" smtClean="0">
                <a:solidFill>
                  <a:schemeClr val="tx2"/>
                </a:solidFill>
              </a:rPr>
              <a:t>37</a:t>
            </a:r>
            <a:r>
              <a:rPr lang="ru-RU" dirty="0" smtClean="0">
                <a:solidFill>
                  <a:schemeClr val="tx2"/>
                </a:solidFill>
              </a:rPr>
              <a:t> работ</a:t>
            </a:r>
          </a:p>
          <a:p>
            <a:pPr defTabSz="533400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«Статья на тему» – </a:t>
            </a:r>
            <a:r>
              <a:rPr lang="ru-RU" sz="2400" dirty="0" smtClean="0">
                <a:solidFill>
                  <a:schemeClr val="tx2"/>
                </a:solidFill>
              </a:rPr>
              <a:t>20</a:t>
            </a:r>
            <a:r>
              <a:rPr lang="ru-RU" dirty="0" smtClean="0">
                <a:solidFill>
                  <a:schemeClr val="tx2"/>
                </a:solidFill>
              </a:rPr>
              <a:t> работ</a:t>
            </a:r>
          </a:p>
          <a:p>
            <a:pPr defTabSz="533400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 «Социальный </a:t>
            </a:r>
            <a:r>
              <a:rPr lang="ru-RU" dirty="0" err="1" smtClean="0">
                <a:solidFill>
                  <a:schemeClr val="tx2"/>
                </a:solidFill>
              </a:rPr>
              <a:t>аудиоролик</a:t>
            </a:r>
            <a:r>
              <a:rPr lang="ru-RU" dirty="0" smtClean="0">
                <a:solidFill>
                  <a:schemeClr val="tx2"/>
                </a:solidFill>
              </a:rPr>
              <a:t>» – </a:t>
            </a:r>
            <a:r>
              <a:rPr lang="ru-RU" sz="2400" smtClean="0">
                <a:solidFill>
                  <a:schemeClr val="tx2"/>
                </a:solidFill>
              </a:rPr>
              <a:t>1</a:t>
            </a:r>
            <a:r>
              <a:rPr lang="ru-RU" smtClean="0">
                <a:solidFill>
                  <a:schemeClr val="tx2"/>
                </a:solidFill>
              </a:rPr>
              <a:t> работа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Picture 2" descr="C:\Lyusina E.M\МЕРОПРИЯТИЯ\2014\Конкурс соцрекламы_Ярославия - наш дом\Конкурс_2014\Работы участников конкурса_2014\Номинация _Социальный плакат\Тема_Здоровый образ жизни_Соц.плакат\Яблоков Станислав_Алкого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435846"/>
            <a:ext cx="23044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Lyusina E.M\МЕРОПРИЯТИЯ\2014\Конкурс соцрекламы_Ярославия - наш дом\Конкурс_2014\Презентации\Плакаты для презентации\ВОЛОНТЕРСТВО_Ласкина Анна_(1 место темы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084260"/>
            <a:ext cx="1611782" cy="2279578"/>
          </a:xfrm>
          <a:prstGeom prst="rect">
            <a:avLst/>
          </a:prstGeom>
          <a:noFill/>
        </p:spPr>
      </p:pic>
      <p:pic>
        <p:nvPicPr>
          <p:cNvPr id="1027" name="Picture 3" descr="C:\Lyusina E.M\МЕРОПРИЯТИЯ\2014\Конкурс соцрекламы_Ярославия - наш дом\Конкурс_2014\Презентации\Плакаты для презентации\КУЛЬТУРА_Гульнев Влад_(1 место темы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3553" y="2656097"/>
            <a:ext cx="1646679" cy="232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7544" y="225800"/>
            <a:ext cx="8219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Межведомственное в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заимодействие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субъектами профилактики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28859" y="225800"/>
            <a:ext cx="1222149" cy="6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СИСТЕМА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ПРОФИЛАКТИЧЕСКИХ МЕРОПРИЯТИЙ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5" y="2699432"/>
            <a:ext cx="2765649" cy="64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01" y="3773914"/>
            <a:ext cx="1209463" cy="9705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9911" y="1817309"/>
            <a:ext cx="421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ГУЗ ЯО «Областной центр медицинской профилактики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9912" y="2699432"/>
            <a:ext cx="512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ГУЗ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ЯО «Областной центр по профилактике и борьбе со СПИД и инфекционными заболеваниями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3821142"/>
            <a:ext cx="457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ГБУЗ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ЯО «Ярославская областная клиническая наркологическая больница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07" y="1613440"/>
            <a:ext cx="1462821" cy="10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750" y="16002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ирог 5"/>
          <p:cNvSpPr/>
          <p:nvPr/>
        </p:nvSpPr>
        <p:spPr>
          <a:xfrm rot="18999477">
            <a:off x="2195736" y="267494"/>
            <a:ext cx="4824536" cy="4680520"/>
          </a:xfrm>
          <a:prstGeom prst="pi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19056942">
            <a:off x="2206732" y="273841"/>
            <a:ext cx="4824536" cy="4680520"/>
          </a:xfrm>
          <a:prstGeom prst="ellipse">
            <a:avLst/>
          </a:prstGeom>
          <a:solidFill>
            <a:srgbClr val="4EB3B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11760" y="627534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Молодежь  области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283 868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¼ населения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Ярославского региона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Структура отрасли молодежной политики Ярославской области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b="1" i="1" smtClean="0"/>
          </a:p>
          <a:p>
            <a:pPr eaLnBrk="1" hangingPunct="1">
              <a:buFont typeface="Arial" charset="0"/>
              <a:buNone/>
            </a:pPr>
            <a:endParaRPr lang="ru-RU" sz="2400" b="1" i="1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9622"/>
          <a:ext cx="8208912" cy="340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76492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/>
                        <a:t>Агентство по делам молодёжи Ярославской области</a:t>
                      </a:r>
                    </a:p>
                    <a:p>
                      <a:pPr algn="ctr"/>
                      <a:endParaRPr lang="ru-RU" sz="20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ГУ ЯО «Ярославский областной молодёжный информационный центр»</a:t>
                      </a:r>
                    </a:p>
                  </a:txBody>
                  <a:tcPr marT="34290" marB="34290"/>
                </a:tc>
              </a:tr>
              <a:tr h="601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ГАУ ЯО «Дворец молодёжи»</a:t>
                      </a:r>
                      <a:endParaRPr lang="ru-RU" sz="2000" b="0" i="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</a:tr>
              <a:tr h="823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/>
                        <a:t>Органы по делам молодёжи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/>
                        <a:t>в 20 муниципальных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/>
                        <a:t>образованиях региона</a:t>
                      </a:r>
                      <a:endParaRPr lang="ru-RU" sz="20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муниципальных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социальных учреждений молодёжи</a:t>
                      </a:r>
                      <a:endParaRPr lang="ru-RU" sz="2000" b="0" i="0" dirty="0"/>
                    </a:p>
                  </a:txBody>
                  <a:tcPr marT="34290" marB="34290"/>
                </a:tc>
              </a:tr>
              <a:tr h="8358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/>
                        <a:t>Более 120 молодёжных и детских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/>
                        <a:t>общественных организаций и объединений</a:t>
                      </a:r>
                      <a:endParaRPr lang="ru-RU" sz="2000" b="0" i="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Структура отрасли молодежной политики Ярославской области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30827"/>
              </p:ext>
            </p:extLst>
          </p:nvPr>
        </p:nvGraphicFramePr>
        <p:xfrm>
          <a:off x="467544" y="1419623"/>
          <a:ext cx="8136904" cy="351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947"/>
                <a:gridCol w="4353957"/>
              </a:tblGrid>
              <a:tr h="6227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Всего в отрасли </a:t>
                      </a:r>
                      <a:r>
                        <a:rPr lang="ru-RU" sz="4000" b="0" dirty="0" smtClean="0"/>
                        <a:t>661</a:t>
                      </a:r>
                      <a:r>
                        <a:rPr lang="ru-RU" sz="2000" b="0" dirty="0" smtClean="0"/>
                        <a:t> специалист</a:t>
                      </a:r>
                      <a:endParaRPr lang="ru-RU" sz="2000" b="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141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/>
                        <a:t>15 </a:t>
                      </a:r>
                      <a:r>
                        <a:rPr lang="ru-RU" sz="2000" b="0" dirty="0" smtClean="0"/>
                        <a:t>специалистов регионального органа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по делам молодежи</a:t>
                      </a:r>
                      <a:endParaRPr lang="ru-RU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/>
                        <a:t>99 </a:t>
                      </a:r>
                      <a:r>
                        <a:rPr lang="ru-RU" sz="2000" b="0" dirty="0" smtClean="0"/>
                        <a:t>специалистов региональных социальных учреждений молодежи</a:t>
                      </a:r>
                      <a:endParaRPr lang="ru-RU" sz="2000" b="0" dirty="0"/>
                    </a:p>
                  </a:txBody>
                  <a:tcPr marT="34290" marB="34290"/>
                </a:tc>
              </a:tr>
              <a:tr h="1416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/>
                        <a:t>33</a:t>
                      </a:r>
                      <a:r>
                        <a:rPr lang="ru-RU" sz="2000" b="0" dirty="0" smtClean="0"/>
                        <a:t> специалиста муниципальных</a:t>
                      </a:r>
                      <a:r>
                        <a:rPr lang="ru-RU" sz="2000" b="0" baseline="0" dirty="0" smtClean="0"/>
                        <a:t> органов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по делам молодежи</a:t>
                      </a:r>
                      <a:endParaRPr lang="ru-RU" sz="2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/>
                        <a:t>514</a:t>
                      </a:r>
                      <a:r>
                        <a:rPr lang="ru-RU" sz="2000" b="0" dirty="0" smtClean="0"/>
                        <a:t> специалистов муниципальных социальных учреждений молодежи</a:t>
                      </a:r>
                      <a:endParaRPr lang="ru-RU" sz="2000" b="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" name="Picture 17" descr="\\Hp\users\Мария\PiC\ГМП\карт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1012"/>
            <a:ext cx="3623740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Сеть социальных учреждений молодёжи Ярославской области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995936" y="1168003"/>
            <a:ext cx="50405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Организация досуга молодёжи;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Профилактика социальных дезадаптаций в молодёжной среде;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Патриотическое воспитание молодых граждан;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Развитие добровольческой деятельности молодёжи;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Трудовое воспитание и трудоустройство молодых граждан;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Информационная и методическая деятельность в сфере молодёжной политики;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Социальная адаптация молодых семей;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Организация отдыха и оздоровления подростков и молодёжи;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Поддержка молодёжных (студенческих) отрядов;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Поддержка общественно полезных инициатив молодых граждан;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Поддержка талантливой молодёжи.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275606"/>
            <a:ext cx="358775" cy="161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491630"/>
            <a:ext cx="358775" cy="1631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1995686"/>
            <a:ext cx="358775" cy="1619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283718"/>
            <a:ext cx="35877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2499742"/>
            <a:ext cx="358775" cy="1619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003798"/>
            <a:ext cx="358775" cy="161925"/>
          </a:xfrm>
          <a:prstGeom prst="rect">
            <a:avLst/>
          </a:prstGeom>
          <a:solidFill>
            <a:srgbClr val="D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435846"/>
            <a:ext cx="358775" cy="1619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723878"/>
            <a:ext cx="358775" cy="1619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4227934"/>
            <a:ext cx="358775" cy="1619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443958"/>
            <a:ext cx="358775" cy="161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4876006"/>
            <a:ext cx="358775" cy="1619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27584" y="2499742"/>
            <a:ext cx="7632848" cy="2160240"/>
          </a:xfrm>
          <a:prstGeom prst="round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Задача:    создание государственной системы профилактики немедицинского потребления наркотиков с приоритетом мероприятий первичной профилактики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339502"/>
            <a:ext cx="8291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Государственной антинаркотической политики Российской Федерации до 2020 года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66" y="831093"/>
            <a:ext cx="48958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83" y="2715766"/>
            <a:ext cx="298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5" y="2715766"/>
            <a:ext cx="298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низ 21"/>
          <p:cNvSpPr/>
          <p:nvPr/>
        </p:nvSpPr>
        <p:spPr>
          <a:xfrm>
            <a:off x="3443542" y="2715766"/>
            <a:ext cx="242316" cy="28971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7" y="2715766"/>
            <a:ext cx="298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4" y="3036909"/>
            <a:ext cx="21399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30" y="2181280"/>
            <a:ext cx="6552728" cy="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95" y="1430257"/>
            <a:ext cx="489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89" y="3042964"/>
            <a:ext cx="2044263" cy="90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1" y="4085842"/>
            <a:ext cx="4217931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32" y="3050860"/>
            <a:ext cx="2139213" cy="89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57162" y="223479"/>
            <a:ext cx="4896544" cy="5760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7650" y="3038477"/>
            <a:ext cx="2110405" cy="8985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0321" y="3164593"/>
            <a:ext cx="213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Информационная политика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62" y="3268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Мониторинг состояния молодежной среды</a:t>
            </a:r>
            <a:endParaRPr lang="ru-RU" dirty="0"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82317" y="4087951"/>
            <a:ext cx="4265738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737650" y="3040615"/>
            <a:ext cx="209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Развитие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волонтерского движения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5716" y="9155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Разработка </a:t>
            </a:r>
            <a:r>
              <a:rPr lang="ru-RU" dirty="0">
                <a:latin typeface="+mn-lt"/>
              </a:rPr>
              <a:t>профилактических программ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6539" y="148931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Обучение и сопровождение специалистов</a:t>
            </a:r>
            <a:endParaRPr lang="ru-RU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5419" y="2257690"/>
            <a:ext cx="606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Система профилактических мероприятий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2317" y="3053164"/>
            <a:ext cx="211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Областные профилактические акции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319" y="4231782"/>
            <a:ext cx="33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Внедрение инновационных форм работы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0184" y="4231781"/>
            <a:ext cx="406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Межведомственное взаимодействие с</a:t>
            </a:r>
          </a:p>
          <a:p>
            <a:pPr algn="ctr"/>
            <a:r>
              <a:rPr lang="ru-RU" dirty="0" smtClean="0">
                <a:latin typeface="+mj-lt"/>
              </a:rPr>
              <a:t>субъектами профилактики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2568" y="3053164"/>
            <a:ext cx="1927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Мероприятия муниципального уровня</a:t>
            </a:r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5423570" y="500086"/>
            <a:ext cx="265184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05" y="1078808"/>
            <a:ext cx="317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4061" y="2156818"/>
            <a:ext cx="486216" cy="4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814" y="205978"/>
            <a:ext cx="7272337" cy="112395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ГУ ЯО «Ярославский областной молодежный информационный центр»</a:t>
            </a:r>
          </a:p>
        </p:txBody>
      </p:sp>
      <p:pic>
        <p:nvPicPr>
          <p:cNvPr id="7172" name="Picture 2" descr="\\Hp\users\Мария\PiC\Логотипы\ЯОМИЦапель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108011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39652" y="1491630"/>
            <a:ext cx="756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Сбор данных, мониторинг состояния молодежной среды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области. Выявление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анализ проблем в молодежной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28371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Ежегодное социологическое исследование «Отношение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молодежи региона к употреблению и распространению психоактивных веществ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488779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Информационное сопровождение реализации профилактических программ.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17968"/>
            <a:ext cx="1716438" cy="235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61" y="2617968"/>
            <a:ext cx="1674777" cy="235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814" y="205978"/>
            <a:ext cx="72723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ГУ ЯО «Ярославский областной молодежный информационный центр»</a:t>
            </a:r>
          </a:p>
        </p:txBody>
      </p:sp>
      <p:pic>
        <p:nvPicPr>
          <p:cNvPr id="5" name="Picture 2" descr="\\Hp\users\Мария\PiC\Логотипы\ЯОМИЦапельс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108011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814" y="1419622"/>
            <a:ext cx="7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Методическое обеспечение профилактической деятельности</a:t>
            </a:r>
          </a:p>
        </p:txBody>
      </p:sp>
      <p:pic>
        <p:nvPicPr>
          <p:cNvPr id="8" name="Picture 9" descr="\\Hp\users\Katya\Обложка с монохромной картинкой_обре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165" y="2973413"/>
            <a:ext cx="1396283" cy="197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Обложка сбор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579" y="2997185"/>
            <a:ext cx="1392677" cy="195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эволю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631" y="3600401"/>
            <a:ext cx="1156049" cy="13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\\Hp\users\ПОЧТА\5 ОМПС\24.10\В презентацию\обложка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3351" y="3003798"/>
            <a:ext cx="137471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47" y="3003799"/>
            <a:ext cx="143192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5206" y="1923678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и апробация профилактических программ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Методическое сопровождение деятельности специалистов социальных учреждений молодежи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семинаров, курсов повышения квалификации для специалистов отрасли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570</Words>
  <Application>Microsoft Office PowerPoint</Application>
  <PresentationFormat>Экран (16:9)</PresentationFormat>
  <Paragraphs>112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 роли социальных учреждений молодежи Ярославской области в профилактике употребления наркотиков и психоактивных веществ среди молодежи</vt:lpstr>
      <vt:lpstr>Презентация PowerPoint</vt:lpstr>
      <vt:lpstr>Структура отрасли молодежной политики Ярославской области</vt:lpstr>
      <vt:lpstr>Структура отрасли молодежной политики Ярославской области</vt:lpstr>
      <vt:lpstr>Сеть социальных учреждений молодёжи Ярославской области</vt:lpstr>
      <vt:lpstr>Презентация PowerPoint</vt:lpstr>
      <vt:lpstr>Презентация PowerPoint</vt:lpstr>
      <vt:lpstr>ГУ ЯО «Ярославский областной молодежный информационный центр»</vt:lpstr>
      <vt:lpstr>Презентация PowerPoint</vt:lpstr>
      <vt:lpstr>Презентация PowerPoint</vt:lpstr>
      <vt:lpstr>Информационное обеспечение профилактической деятельности</vt:lpstr>
      <vt:lpstr>   Мероприятия муниципального уровня</vt:lpstr>
      <vt:lpstr>Презентация PowerPoint</vt:lpstr>
      <vt:lpstr>Презентация PowerPoint</vt:lpstr>
      <vt:lpstr>Презентация PowerPoint</vt:lpstr>
      <vt:lpstr>Развитие волонтерского движения</vt:lpstr>
      <vt:lpstr>Областной конкурс проектов социальной рекламы «Ярославия – наш дом!» - 2014</vt:lpstr>
      <vt:lpstr>Презентация PowerPoint</vt:lpstr>
      <vt:lpstr>Презентация PowerPoint</vt:lpstr>
    </vt:vector>
  </TitlesOfParts>
  <Company>Yaomic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Молодёжная политика  в Ярославской области</dc:title>
  <dc:creator>Evgeniya</dc:creator>
  <cp:lastModifiedBy>Лариса</cp:lastModifiedBy>
  <cp:revision>113</cp:revision>
  <dcterms:created xsi:type="dcterms:W3CDTF">2013-10-16T09:09:30Z</dcterms:created>
  <dcterms:modified xsi:type="dcterms:W3CDTF">2014-06-03T09:22:26Z</dcterms:modified>
</cp:coreProperties>
</file>