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9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91" r:id="rId12"/>
    <p:sldId id="292" r:id="rId13"/>
    <p:sldId id="284" r:id="rId14"/>
    <p:sldId id="287" r:id="rId15"/>
    <p:sldId id="283" r:id="rId16"/>
    <p:sldId id="282" r:id="rId17"/>
    <p:sldId id="288" r:id="rId18"/>
    <p:sldId id="289" r:id="rId19"/>
    <p:sldId id="290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39933"/>
    <a:srgbClr val="006600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58" autoAdjust="0"/>
  </p:normalViewPr>
  <p:slideViewPr>
    <p:cSldViewPr>
      <p:cViewPr>
        <p:scale>
          <a:sx n="77" d="100"/>
          <a:sy n="77" d="100"/>
        </p:scale>
        <p:origin x="-1632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&#1044;&#1044;&#1058;\&#1056;&#1072;&#1073;&#1086;&#1095;&#1080;&#1081;%20&#1089;&#1090;&#1086;&#1083;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rgbClr val="00B050"/>
            </a:solidFill>
          </c:spPr>
          <c:cat>
            <c:numRef>
              <c:f>Лист1!$A$6:$G$6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Лист1!$A$7:$G$7</c:f>
              <c:numCache>
                <c:formatCode>General</c:formatCode>
                <c:ptCount val="7"/>
                <c:pt idx="0">
                  <c:v>865</c:v>
                </c:pt>
                <c:pt idx="1">
                  <c:v>875</c:v>
                </c:pt>
                <c:pt idx="2">
                  <c:v>890</c:v>
                </c:pt>
                <c:pt idx="3">
                  <c:v>895</c:v>
                </c:pt>
                <c:pt idx="4">
                  <c:v>900</c:v>
                </c:pt>
                <c:pt idx="5">
                  <c:v>915</c:v>
                </c:pt>
                <c:pt idx="6">
                  <c:v>925</c:v>
                </c:pt>
              </c:numCache>
            </c:numRef>
          </c:val>
        </c:ser>
        <c:shape val="box"/>
        <c:axId val="87049344"/>
        <c:axId val="87050880"/>
        <c:axId val="0"/>
      </c:bar3DChart>
      <c:catAx>
        <c:axId val="87049344"/>
        <c:scaling>
          <c:orientation val="minMax"/>
        </c:scaling>
        <c:axPos val="b"/>
        <c:numFmt formatCode="General" sourceLinked="1"/>
        <c:tickLblPos val="nextTo"/>
        <c:crossAx val="87050880"/>
        <c:crosses val="autoZero"/>
        <c:auto val="1"/>
        <c:lblAlgn val="ctr"/>
        <c:lblOffset val="100"/>
      </c:catAx>
      <c:valAx>
        <c:axId val="87050880"/>
        <c:scaling>
          <c:orientation val="minMax"/>
        </c:scaling>
        <c:axPos val="l"/>
        <c:numFmt formatCode="General" sourceLinked="1"/>
        <c:tickLblPos val="nextTo"/>
        <c:crossAx val="87049344"/>
        <c:crosses val="autoZero"/>
        <c:crossBetween val="between"/>
      </c:valAx>
    </c:plotArea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58B39-9297-41D9-BCCE-9A5558C4DADD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61A37-38E2-4455-8060-045B947B81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923A5-1236-4801-8130-685CCBE3BCC4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C767D-A4D5-4F0A-B5FB-C30DEBEFF8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BDF84-0371-4452-A65B-0F474A50CC18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1FA3A-4001-4588-9724-A69C596EFE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4904B-BFB6-435A-BF6A-64722C63AF6D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BA6D-EBF9-49BF-A04D-69C590C644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CA571-BDCE-4685-ACD4-1E38B0CFD4A8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C69A0-AC82-4E6B-A39D-E27F0D2E28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E2877-C945-4CE0-8534-8C2CF78C47F7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548B8-35FB-489D-832D-CE36F60E22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47DA6-0773-4CF6-9589-47A90E6417F0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814A9-BC30-482E-82C7-9FBF0737D4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C5C03-51A2-4C08-BAAB-FA54FABF0D04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24978-1C38-4396-A76D-4206B099B0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824FA-6B73-4C23-A7D3-79D2560B0075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73282-F536-4F84-BF18-9C8FBEC19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6A426-20AB-4A5A-8161-876B02973724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71CFD-647F-4241-BED5-B94B3B08F3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FA5AD-3CC7-4FDF-B47E-32CE1EA40C99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49D73-296A-4E90-9931-0CF005EA23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67CBD43B-B9BE-4943-B198-2FC04402509C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9DCE1D1B-FAB4-44D5-8630-1049583078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15" r:id="rId2"/>
    <p:sldLayoutId id="2147483724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5" r:id="rId9"/>
    <p:sldLayoutId id="2147483721" r:id="rId10"/>
    <p:sldLayoutId id="2147483722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1" fontAlgn="base" hangingPunct="1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1" fontAlgn="base" hangingPunct="1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1" fontAlgn="base" hangingPunct="1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1" fontAlgn="base" hangingPunct="1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1" fontAlgn="base" hangingPunct="1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1" fontAlgn="base" hangingPunct="1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1" fontAlgn="base" hangingPunct="1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1" fontAlgn="base" hangingPunct="1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1" fontAlgn="base" hangingPunct="1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deticreativ@gmail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0"/>
            <a:ext cx="42723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3563044" y="5229200"/>
            <a:ext cx="5905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339933"/>
                </a:solidFill>
                <a:latin typeface="Georgia" pitchFamily="18" charset="0"/>
              </a:rPr>
              <a:t>Детская общественная организация      «Поколение</a:t>
            </a:r>
            <a:r>
              <a:rPr lang="ru-RU" b="1" dirty="0" smtClean="0">
                <a:solidFill>
                  <a:srgbClr val="339933"/>
                </a:solidFill>
                <a:latin typeface="Georgia" pitchFamily="18" charset="0"/>
              </a:rPr>
              <a:t>» </a:t>
            </a:r>
          </a:p>
          <a:p>
            <a:pPr algn="ctr"/>
            <a:r>
              <a:rPr lang="ru-RU" b="1" dirty="0" smtClean="0">
                <a:solidFill>
                  <a:srgbClr val="339933"/>
                </a:solidFill>
                <a:latin typeface="Georgia" pitchFamily="18" charset="0"/>
              </a:rPr>
              <a:t>Костромского муниципального района</a:t>
            </a:r>
            <a:endParaRPr lang="ru-RU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1432" y="26064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ОБЛАСТНОЙ КОНКУРС «ДОБРОВОЛЕЦ ГОДА»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1196752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НОМИНАЦИЯ «ДОБРОВОЛЕЦ ГОДА» - лучшая технология в направлении «Деятельность добровольческих организаций»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83968" y="4365104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339933"/>
                </a:solidFill>
              </a:rPr>
              <a:t>ДАНИЛОВА НАДЕЖДА</a:t>
            </a:r>
            <a:endParaRPr lang="ru-RU" sz="3600" dirty="0">
              <a:solidFill>
                <a:srgbClr val="33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4624"/>
            <a:ext cx="936104" cy="14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91680" y="415925"/>
            <a:ext cx="72014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ДАНИЛОВА НАДЕЖДА  </a:t>
            </a:r>
            <a:b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Детская </a:t>
            </a:r>
            <a:r>
              <a:rPr lang="ru-RU" sz="1600" b="1" dirty="0">
                <a:solidFill>
                  <a:srgbClr val="339933"/>
                </a:solidFill>
                <a:latin typeface="Georgia" pitchFamily="18" charset="0"/>
              </a:rPr>
              <a:t>общественная </a:t>
            </a: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организация «Поколение» Костромского муниципального района</a:t>
            </a:r>
            <a:endParaRPr lang="ru-RU" sz="16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1681644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НАШИ ДОБРОВОЛЬЧЕСКИЕ ПРОЕКТЫ: </a:t>
            </a:r>
            <a:endParaRPr lang="ru-RU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251520" y="2492896"/>
            <a:ext cx="367240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Палаточный лагерь «Мое преображение»</a:t>
            </a:r>
          </a:p>
          <a:p>
            <a:pPr algn="r"/>
            <a:endParaRPr lang="ru-RU" dirty="0" smtClean="0"/>
          </a:p>
          <a:p>
            <a:pPr algn="r"/>
            <a:r>
              <a:rPr lang="ru-RU" dirty="0" smtClean="0"/>
              <a:t>проводится с 2012 года</a:t>
            </a:r>
          </a:p>
          <a:p>
            <a:pPr algn="r"/>
            <a:r>
              <a:rPr lang="ru-RU" dirty="0" smtClean="0"/>
              <a:t>(организация силами активистов ДОО «Поколение» палаточного лагеря с использованием ресурсов  </a:t>
            </a:r>
            <a:r>
              <a:rPr lang="ru-RU" dirty="0" err="1" smtClean="0"/>
              <a:t>иппотерапии</a:t>
            </a:r>
            <a:r>
              <a:rPr lang="ru-RU" dirty="0" smtClean="0"/>
              <a:t> для детей, находящихся в трудной жизненной ситуации с участием </a:t>
            </a:r>
            <a:br>
              <a:rPr lang="ru-RU" dirty="0" smtClean="0"/>
            </a:br>
            <a:r>
              <a:rPr lang="ru-RU" dirty="0" smtClean="0"/>
              <a:t>детей-инвалидов)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t="23074" r="59552" b="10300"/>
          <a:stretch>
            <a:fillRect/>
          </a:stretch>
        </p:blipFill>
        <p:spPr bwMode="auto">
          <a:xfrm>
            <a:off x="4200911" y="4034522"/>
            <a:ext cx="4907593" cy="277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D:\OBMEN\Эмблема Преображение становление развитие 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420888"/>
            <a:ext cx="1584176" cy="158417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4624"/>
            <a:ext cx="936104" cy="14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91680" y="415925"/>
            <a:ext cx="72014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ДАНИЛОВА НАДЕЖДА  </a:t>
            </a:r>
            <a:b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Детская </a:t>
            </a:r>
            <a:r>
              <a:rPr lang="ru-RU" sz="1600" b="1" dirty="0">
                <a:solidFill>
                  <a:srgbClr val="339933"/>
                </a:solidFill>
                <a:latin typeface="Georgia" pitchFamily="18" charset="0"/>
              </a:rPr>
              <a:t>общественная </a:t>
            </a: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организация «Поколение» Костромского муниципального района</a:t>
            </a:r>
            <a:endParaRPr lang="ru-RU" sz="16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556792"/>
            <a:ext cx="7056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НАШИ ДОБРОВОЛЬЧЕСКИЕ ПРОЕКТЫ:</a:t>
            </a:r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/>
              <a:t> </a:t>
            </a:r>
            <a:endParaRPr lang="ru-RU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132856"/>
            <a:ext cx="41764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Проект «</a:t>
            </a:r>
            <a:r>
              <a:rPr lang="en-US" sz="2000" b="1" dirty="0" smtClean="0"/>
              <a:t>I</a:t>
            </a:r>
            <a:r>
              <a:rPr lang="ru-RU" sz="2000" b="1" dirty="0" smtClean="0"/>
              <a:t> Форум детских общественных </a:t>
            </a:r>
          </a:p>
          <a:p>
            <a:pPr algn="r"/>
            <a:r>
              <a:rPr lang="ru-RU" sz="2000" b="1" dirty="0" smtClean="0"/>
              <a:t>объединений </a:t>
            </a:r>
          </a:p>
          <a:p>
            <a:pPr algn="r"/>
            <a:r>
              <a:rPr lang="ru-RU" sz="2000" b="1" dirty="0" smtClean="0"/>
              <a:t>Костромской области </a:t>
            </a:r>
          </a:p>
          <a:p>
            <a:pPr algn="r"/>
            <a:r>
              <a:rPr lang="ru-RU" sz="2000" b="1" dirty="0" smtClean="0"/>
              <a:t>«Кто, если не мы?!»</a:t>
            </a:r>
            <a:r>
              <a:rPr lang="ru-RU" sz="2000" dirty="0" smtClean="0"/>
              <a:t>:</a:t>
            </a:r>
          </a:p>
          <a:p>
            <a:pPr algn="r">
              <a:buFontTx/>
              <a:buChar char="-"/>
            </a:pPr>
            <a:r>
              <a:rPr lang="ru-RU" sz="2000" dirty="0" smtClean="0"/>
              <a:t> стендовая презентация лучших добровольческих проектов;</a:t>
            </a:r>
          </a:p>
          <a:p>
            <a:pPr algn="r">
              <a:buFontTx/>
              <a:buChar char="-"/>
            </a:pPr>
            <a:r>
              <a:rPr lang="ru-RU" sz="2000" dirty="0" smtClean="0"/>
              <a:t> дискуссионная площадка о проблемах детского движения;</a:t>
            </a:r>
          </a:p>
          <a:p>
            <a:pPr algn="r">
              <a:buFontTx/>
              <a:buChar char="-"/>
            </a:pPr>
            <a:r>
              <a:rPr lang="ru-RU" sz="2000" dirty="0" smtClean="0"/>
              <a:t> региональный конкурс </a:t>
            </a:r>
            <a:br>
              <a:rPr lang="ru-RU" sz="2000" dirty="0" smtClean="0"/>
            </a:br>
            <a:r>
              <a:rPr lang="ru-RU" sz="2000" dirty="0" smtClean="0"/>
              <a:t>«Лучшие социальные </a:t>
            </a:r>
            <a:br>
              <a:rPr lang="ru-RU" sz="2000" dirty="0" smtClean="0"/>
            </a:br>
            <a:r>
              <a:rPr lang="ru-RU" sz="2000" dirty="0" smtClean="0"/>
              <a:t>инициативы детей»;</a:t>
            </a:r>
          </a:p>
          <a:p>
            <a:pPr algn="r">
              <a:buFontTx/>
              <a:buChar char="-"/>
            </a:pPr>
            <a:r>
              <a:rPr lang="ru-RU" sz="2000" dirty="0" smtClean="0"/>
              <a:t> мастер-классы, практикумы. </a:t>
            </a:r>
            <a:endParaRPr lang="ru-RU" sz="2000" dirty="0"/>
          </a:p>
        </p:txBody>
      </p:sp>
      <p:pic>
        <p:nvPicPr>
          <p:cNvPr id="2052" name="Picture 4" descr="D:\мои документы\фото\ФОРУМ фото\фору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3037" y="2276872"/>
            <a:ext cx="4750963" cy="2060848"/>
          </a:xfrm>
          <a:prstGeom prst="rect">
            <a:avLst/>
          </a:prstGeom>
          <a:noFill/>
        </p:spPr>
      </p:pic>
      <p:pic>
        <p:nvPicPr>
          <p:cNvPr id="2053" name="Picture 5" descr="D:\мои документы\ПОКОЛЕНИЕ\ФОРУМ\эмблема форум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4864"/>
            <a:ext cx="1224136" cy="122413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057" name="Picture 9" descr="обложка зелены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337720"/>
            <a:ext cx="1789441" cy="252028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58" name="Picture 10" descr="D:\мои документы\фото\ФОРУМ фото\3 день\IMG_3709.JPG"/>
          <p:cNvPicPr>
            <a:picLocks noChangeAspect="1" noChangeArrowheads="1"/>
          </p:cNvPicPr>
          <p:nvPr/>
        </p:nvPicPr>
        <p:blipFill>
          <a:blip r:embed="rId6" cstate="print"/>
          <a:srcRect l="14887" t="2889" r="6263"/>
          <a:stretch>
            <a:fillRect/>
          </a:stretch>
        </p:blipFill>
        <p:spPr bwMode="auto">
          <a:xfrm>
            <a:off x="6191672" y="4392488"/>
            <a:ext cx="2952328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4624"/>
            <a:ext cx="936104" cy="14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91680" y="415925"/>
            <a:ext cx="72014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ДАНИЛОВА НАДЕЖДА  </a:t>
            </a:r>
            <a:b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Детская </a:t>
            </a:r>
            <a:r>
              <a:rPr lang="ru-RU" sz="1600" b="1" dirty="0">
                <a:solidFill>
                  <a:srgbClr val="339933"/>
                </a:solidFill>
                <a:latin typeface="Georgia" pitchFamily="18" charset="0"/>
              </a:rPr>
              <a:t>общественная </a:t>
            </a: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организация «Поколение» Костромского муниципального района</a:t>
            </a:r>
            <a:endParaRPr lang="ru-RU" sz="16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55679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НАШИ ДОБРОВОЛЬЧЕСКИЕ ПРОЕКТЫ: </a:t>
            </a:r>
            <a:endParaRPr lang="ru-RU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2348880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Межрегиональный Форум </a:t>
            </a:r>
          </a:p>
          <a:p>
            <a:pPr algn="r"/>
            <a:r>
              <a:rPr lang="ru-RU" sz="2000" b="1" dirty="0" smtClean="0"/>
              <a:t>детских общественных объединений </a:t>
            </a:r>
          </a:p>
          <a:p>
            <a:pPr algn="r"/>
            <a:r>
              <a:rPr lang="ru-RU" sz="2000" b="1" dirty="0" smtClean="0"/>
              <a:t>«Кто, если не мы?!» </a:t>
            </a:r>
          </a:p>
          <a:p>
            <a:pPr algn="r"/>
            <a:r>
              <a:rPr lang="ru-RU" sz="2000" b="1" dirty="0" smtClean="0"/>
              <a:t>(ноябрь 2013 г – сентябрь 2014 г.)</a:t>
            </a:r>
          </a:p>
          <a:p>
            <a:pPr algn="r"/>
            <a:r>
              <a:rPr lang="ru-RU" sz="2000" dirty="0" smtClean="0"/>
              <a:t>.</a:t>
            </a:r>
            <a:r>
              <a:rPr lang="ru-RU" sz="2000" b="1" dirty="0" smtClean="0"/>
              <a:t> </a:t>
            </a:r>
            <a:endParaRPr lang="ru-RU" sz="2000" dirty="0"/>
          </a:p>
        </p:txBody>
      </p:sp>
      <p:pic>
        <p:nvPicPr>
          <p:cNvPr id="3074" name="Picture 2" descr="C:\Documents and Settings\ДДТ\Рабочий стол\грант президента и областной\логотип Межрегионального форума детских общественных объединений Кто, если не мы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492896"/>
            <a:ext cx="3534863" cy="352839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4624"/>
            <a:ext cx="936104" cy="14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91680" y="415925"/>
            <a:ext cx="72014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ДАНИЛОВА НАДЕЖДА  </a:t>
            </a:r>
            <a:b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Детская </a:t>
            </a:r>
            <a:r>
              <a:rPr lang="ru-RU" sz="1600" b="1" dirty="0">
                <a:solidFill>
                  <a:srgbClr val="339933"/>
                </a:solidFill>
                <a:latin typeface="Georgia" pitchFamily="18" charset="0"/>
              </a:rPr>
              <a:t>общественная </a:t>
            </a: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организация «Поколение» Костромского муниципального района</a:t>
            </a:r>
            <a:endParaRPr lang="ru-RU" sz="16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70080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ПРОЕКТЫ ШКОЛЬНЫХ ДРУЖИН: </a:t>
            </a:r>
            <a:endParaRPr lang="ru-RU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395536" y="3068960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«МЫ ЗА ЧИСТУЮ ПЛАНЕТУ!»</a:t>
            </a:r>
          </a:p>
          <a:p>
            <a:pPr indent="-18288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«ПОЗВОНИ БАБУШКЕ»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«ПОКОЛЕНИЕ» - ПРОТИВ КУРЕНИЯ!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«ТЕЛЕФОН ДОВЕРИЯ»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«БУКРОСИНГ»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«СТЕНА ПАМЯТИ»</a:t>
            </a:r>
          </a:p>
        </p:txBody>
      </p:sp>
      <p:pic>
        <p:nvPicPr>
          <p:cNvPr id="11" name="Picture 3" descr="C:\Users\User\Desktop\IMG_7100.jpg"/>
          <p:cNvPicPr>
            <a:picLocks noChangeAspect="1" noChangeArrowheads="1"/>
          </p:cNvPicPr>
          <p:nvPr/>
        </p:nvPicPr>
        <p:blipFill>
          <a:blip r:embed="rId3" cstate="print"/>
          <a:srcRect l="12183" t="10422"/>
          <a:stretch>
            <a:fillRect/>
          </a:stretch>
        </p:blipFill>
        <p:spPr bwMode="auto">
          <a:xfrm>
            <a:off x="4788024" y="2420888"/>
            <a:ext cx="3725970" cy="220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Users\User\Desktop\P11207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552290"/>
            <a:ext cx="1728191" cy="230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4" y="5517232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«ПОКОЛЕНИЕ»  ЗАВТРА</a:t>
            </a:r>
            <a:endParaRPr lang="ru-RU" sz="4400" dirty="0"/>
          </a:p>
        </p:txBody>
      </p:sp>
      <p:sp>
        <p:nvSpPr>
          <p:cNvPr id="14" name="TextBox 13"/>
          <p:cNvSpPr txBox="1"/>
          <p:nvPr/>
        </p:nvSpPr>
        <p:spPr>
          <a:xfrm>
            <a:off x="2267744" y="126876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УВЕЛИЧЕНИЕ ОБЪЕКТОВ ЗАБОТЫ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771800" y="162880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СОВЕРШЕНСТВОВАНИЕ  РАБОТЫ СО СМИ ГОРОДА, ОБЛАСТИ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475656" y="198884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ПРОДВИЖЕНИЕ ДОБРОВОЛЬЧЕСКОЙ ДЕЯТЕЛЬНОСТИ СРЕДИ МОЛОДЕЖИ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195736" y="234888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ПОИСК НОВЫХ ФОРМ РАБОТЫ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203848" y="270892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РАСШИРЕНИЕ ГЕОГРАФИИ ПАРТНЕРСТВА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331640" y="386104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УВЕЛИЧЕНИЕ ЧИСЛЕННОСТИ ВОЛОНТЕРОВ ДОО «ПОКОЛЕНИЕ»</a:t>
            </a:r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-972616" y="836712"/>
            <a:ext cx="11593288" cy="9405938"/>
            <a:chOff x="-1404938" y="260350"/>
            <a:chExt cx="11953876" cy="9405938"/>
          </a:xfrm>
        </p:grpSpPr>
        <p:grpSp>
          <p:nvGrpSpPr>
            <p:cNvPr id="22" name="Group 27"/>
            <p:cNvGrpSpPr>
              <a:grpSpLocks/>
            </p:cNvGrpSpPr>
            <p:nvPr/>
          </p:nvGrpSpPr>
          <p:grpSpPr bwMode="auto">
            <a:xfrm>
              <a:off x="-1404938" y="260350"/>
              <a:ext cx="11953876" cy="9405938"/>
              <a:chOff x="-885" y="164"/>
              <a:chExt cx="7530" cy="5925"/>
            </a:xfrm>
          </p:grpSpPr>
          <p:sp>
            <p:nvSpPr>
              <p:cNvPr id="29" name="AutoShape 14"/>
              <p:cNvSpPr>
                <a:spLocks noChangeArrowheads="1"/>
              </p:cNvSpPr>
              <p:nvPr/>
            </p:nvSpPr>
            <p:spPr bwMode="auto">
              <a:xfrm>
                <a:off x="-885" y="2205"/>
                <a:ext cx="7530" cy="3884"/>
              </a:xfrm>
              <a:custGeom>
                <a:avLst/>
                <a:gdLst>
                  <a:gd name="G0" fmla="+- 8543 0 0"/>
                  <a:gd name="G1" fmla="+- -10855390 0 0"/>
                  <a:gd name="G2" fmla="+- 0 0 -10855390"/>
                  <a:gd name="T0" fmla="*/ 0 256 1"/>
                  <a:gd name="T1" fmla="*/ 180 256 1"/>
                  <a:gd name="G3" fmla="+- -10855390 T0 T1"/>
                  <a:gd name="T2" fmla="*/ 0 256 1"/>
                  <a:gd name="T3" fmla="*/ 90 256 1"/>
                  <a:gd name="G4" fmla="+- -10855390 T2 T3"/>
                  <a:gd name="G5" fmla="*/ G4 2 1"/>
                  <a:gd name="T4" fmla="*/ 90 256 1"/>
                  <a:gd name="T5" fmla="*/ 0 256 1"/>
                  <a:gd name="G6" fmla="+- -10855390 T4 T5"/>
                  <a:gd name="G7" fmla="*/ G6 2 1"/>
                  <a:gd name="G8" fmla="abs -1085539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8543"/>
                  <a:gd name="G18" fmla="*/ 8543 1 2"/>
                  <a:gd name="G19" fmla="+- G18 5400 0"/>
                  <a:gd name="G20" fmla="cos G19 -10855390"/>
                  <a:gd name="G21" fmla="sin G19 -10855390"/>
                  <a:gd name="G22" fmla="+- G20 10800 0"/>
                  <a:gd name="G23" fmla="+- G21 10800 0"/>
                  <a:gd name="G24" fmla="+- 10800 0 G20"/>
                  <a:gd name="G25" fmla="+- 8543 10800 0"/>
                  <a:gd name="G26" fmla="?: G9 G17 G25"/>
                  <a:gd name="G27" fmla="?: G9 0 21600"/>
                  <a:gd name="G28" fmla="cos 10800 -10855390"/>
                  <a:gd name="G29" fmla="sin 10800 -10855390"/>
                  <a:gd name="G30" fmla="sin 8543 -1085539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0855390 G34 0"/>
                  <a:gd name="G36" fmla="?: G6 G35 G31"/>
                  <a:gd name="G37" fmla="+- 21600 0 G36"/>
                  <a:gd name="G38" fmla="?: G4 0 G33"/>
                  <a:gd name="G39" fmla="?: -1085539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430 w 21600"/>
                  <a:gd name="T15" fmla="*/ 8401 h 21600"/>
                  <a:gd name="T16" fmla="*/ 10800 w 21600"/>
                  <a:gd name="T17" fmla="*/ 2257 h 21600"/>
                  <a:gd name="T18" fmla="*/ 20170 w 21600"/>
                  <a:gd name="T19" fmla="*/ 8401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2523" y="8681"/>
                    </a:moveTo>
                    <a:cubicBezTo>
                      <a:pt x="3491" y="4901"/>
                      <a:pt x="6897" y="2256"/>
                      <a:pt x="10800" y="2257"/>
                    </a:cubicBezTo>
                    <a:cubicBezTo>
                      <a:pt x="14702" y="2257"/>
                      <a:pt x="18108" y="4901"/>
                      <a:pt x="19076" y="8681"/>
                    </a:cubicBezTo>
                    <a:lnTo>
                      <a:pt x="21262" y="8121"/>
                    </a:lnTo>
                    <a:cubicBezTo>
                      <a:pt x="20039" y="3342"/>
                      <a:pt x="15733" y="-1"/>
                      <a:pt x="10799" y="0"/>
                    </a:cubicBezTo>
                    <a:cubicBezTo>
                      <a:pt x="5866" y="0"/>
                      <a:pt x="1560" y="3342"/>
                      <a:pt x="337" y="8121"/>
                    </a:cubicBez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" name="AutoShape 15"/>
              <p:cNvSpPr>
                <a:spLocks noChangeArrowheads="1"/>
              </p:cNvSpPr>
              <p:nvPr/>
            </p:nvSpPr>
            <p:spPr bwMode="auto">
              <a:xfrm>
                <a:off x="-885" y="1797"/>
                <a:ext cx="7530" cy="3884"/>
              </a:xfrm>
              <a:custGeom>
                <a:avLst/>
                <a:gdLst>
                  <a:gd name="G0" fmla="+- 8543 0 0"/>
                  <a:gd name="G1" fmla="+- -10855390 0 0"/>
                  <a:gd name="G2" fmla="+- 0 0 -10855390"/>
                  <a:gd name="T0" fmla="*/ 0 256 1"/>
                  <a:gd name="T1" fmla="*/ 180 256 1"/>
                  <a:gd name="G3" fmla="+- -10855390 T0 T1"/>
                  <a:gd name="T2" fmla="*/ 0 256 1"/>
                  <a:gd name="T3" fmla="*/ 90 256 1"/>
                  <a:gd name="G4" fmla="+- -10855390 T2 T3"/>
                  <a:gd name="G5" fmla="*/ G4 2 1"/>
                  <a:gd name="T4" fmla="*/ 90 256 1"/>
                  <a:gd name="T5" fmla="*/ 0 256 1"/>
                  <a:gd name="G6" fmla="+- -10855390 T4 T5"/>
                  <a:gd name="G7" fmla="*/ G6 2 1"/>
                  <a:gd name="G8" fmla="abs -1085539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8543"/>
                  <a:gd name="G18" fmla="*/ 8543 1 2"/>
                  <a:gd name="G19" fmla="+- G18 5400 0"/>
                  <a:gd name="G20" fmla="cos G19 -10855390"/>
                  <a:gd name="G21" fmla="sin G19 -10855390"/>
                  <a:gd name="G22" fmla="+- G20 10800 0"/>
                  <a:gd name="G23" fmla="+- G21 10800 0"/>
                  <a:gd name="G24" fmla="+- 10800 0 G20"/>
                  <a:gd name="G25" fmla="+- 8543 10800 0"/>
                  <a:gd name="G26" fmla="?: G9 G17 G25"/>
                  <a:gd name="G27" fmla="?: G9 0 21600"/>
                  <a:gd name="G28" fmla="cos 10800 -10855390"/>
                  <a:gd name="G29" fmla="sin 10800 -10855390"/>
                  <a:gd name="G30" fmla="sin 8543 -1085539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0855390 G34 0"/>
                  <a:gd name="G36" fmla="?: G6 G35 G31"/>
                  <a:gd name="G37" fmla="+- 21600 0 G36"/>
                  <a:gd name="G38" fmla="?: G4 0 G33"/>
                  <a:gd name="G39" fmla="?: -1085539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430 w 21600"/>
                  <a:gd name="T15" fmla="*/ 8401 h 21600"/>
                  <a:gd name="T16" fmla="*/ 10800 w 21600"/>
                  <a:gd name="T17" fmla="*/ 2257 h 21600"/>
                  <a:gd name="T18" fmla="*/ 20170 w 21600"/>
                  <a:gd name="T19" fmla="*/ 8401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2523" y="8681"/>
                    </a:moveTo>
                    <a:cubicBezTo>
                      <a:pt x="3491" y="4901"/>
                      <a:pt x="6897" y="2256"/>
                      <a:pt x="10800" y="2257"/>
                    </a:cubicBezTo>
                    <a:cubicBezTo>
                      <a:pt x="14702" y="2257"/>
                      <a:pt x="18108" y="4901"/>
                      <a:pt x="19076" y="8681"/>
                    </a:cubicBezTo>
                    <a:lnTo>
                      <a:pt x="21262" y="8121"/>
                    </a:lnTo>
                    <a:cubicBezTo>
                      <a:pt x="20039" y="3342"/>
                      <a:pt x="15733" y="-1"/>
                      <a:pt x="10799" y="0"/>
                    </a:cubicBezTo>
                    <a:cubicBezTo>
                      <a:pt x="5866" y="0"/>
                      <a:pt x="1560" y="3342"/>
                      <a:pt x="337" y="8121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" name="AutoShape 16"/>
              <p:cNvSpPr>
                <a:spLocks noChangeArrowheads="1"/>
              </p:cNvSpPr>
              <p:nvPr/>
            </p:nvSpPr>
            <p:spPr bwMode="auto">
              <a:xfrm>
                <a:off x="-885" y="1389"/>
                <a:ext cx="7530" cy="3884"/>
              </a:xfrm>
              <a:custGeom>
                <a:avLst/>
                <a:gdLst>
                  <a:gd name="G0" fmla="+- 8543 0 0"/>
                  <a:gd name="G1" fmla="+- -10855390 0 0"/>
                  <a:gd name="G2" fmla="+- 0 0 -10855390"/>
                  <a:gd name="T0" fmla="*/ 0 256 1"/>
                  <a:gd name="T1" fmla="*/ 180 256 1"/>
                  <a:gd name="G3" fmla="+- -10855390 T0 T1"/>
                  <a:gd name="T2" fmla="*/ 0 256 1"/>
                  <a:gd name="T3" fmla="*/ 90 256 1"/>
                  <a:gd name="G4" fmla="+- -10855390 T2 T3"/>
                  <a:gd name="G5" fmla="*/ G4 2 1"/>
                  <a:gd name="T4" fmla="*/ 90 256 1"/>
                  <a:gd name="T5" fmla="*/ 0 256 1"/>
                  <a:gd name="G6" fmla="+- -10855390 T4 T5"/>
                  <a:gd name="G7" fmla="*/ G6 2 1"/>
                  <a:gd name="G8" fmla="abs -1085539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8543"/>
                  <a:gd name="G18" fmla="*/ 8543 1 2"/>
                  <a:gd name="G19" fmla="+- G18 5400 0"/>
                  <a:gd name="G20" fmla="cos G19 -10855390"/>
                  <a:gd name="G21" fmla="sin G19 -10855390"/>
                  <a:gd name="G22" fmla="+- G20 10800 0"/>
                  <a:gd name="G23" fmla="+- G21 10800 0"/>
                  <a:gd name="G24" fmla="+- 10800 0 G20"/>
                  <a:gd name="G25" fmla="+- 8543 10800 0"/>
                  <a:gd name="G26" fmla="?: G9 G17 G25"/>
                  <a:gd name="G27" fmla="?: G9 0 21600"/>
                  <a:gd name="G28" fmla="cos 10800 -10855390"/>
                  <a:gd name="G29" fmla="sin 10800 -10855390"/>
                  <a:gd name="G30" fmla="sin 8543 -1085539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0855390 G34 0"/>
                  <a:gd name="G36" fmla="?: G6 G35 G31"/>
                  <a:gd name="G37" fmla="+- 21600 0 G36"/>
                  <a:gd name="G38" fmla="?: G4 0 G33"/>
                  <a:gd name="G39" fmla="?: -1085539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430 w 21600"/>
                  <a:gd name="T15" fmla="*/ 8401 h 21600"/>
                  <a:gd name="T16" fmla="*/ 10800 w 21600"/>
                  <a:gd name="T17" fmla="*/ 2257 h 21600"/>
                  <a:gd name="T18" fmla="*/ 20170 w 21600"/>
                  <a:gd name="T19" fmla="*/ 8401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2523" y="8681"/>
                    </a:moveTo>
                    <a:cubicBezTo>
                      <a:pt x="3491" y="4901"/>
                      <a:pt x="6897" y="2256"/>
                      <a:pt x="10800" y="2257"/>
                    </a:cubicBezTo>
                    <a:cubicBezTo>
                      <a:pt x="14702" y="2257"/>
                      <a:pt x="18108" y="4901"/>
                      <a:pt x="19076" y="8681"/>
                    </a:cubicBezTo>
                    <a:lnTo>
                      <a:pt x="21262" y="8121"/>
                    </a:lnTo>
                    <a:cubicBezTo>
                      <a:pt x="20039" y="3342"/>
                      <a:pt x="15733" y="-1"/>
                      <a:pt x="10799" y="0"/>
                    </a:cubicBezTo>
                    <a:cubicBezTo>
                      <a:pt x="5866" y="0"/>
                      <a:pt x="1560" y="3342"/>
                      <a:pt x="337" y="812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" name="AutoShape 17"/>
              <p:cNvSpPr>
                <a:spLocks noChangeArrowheads="1"/>
              </p:cNvSpPr>
              <p:nvPr/>
            </p:nvSpPr>
            <p:spPr bwMode="auto">
              <a:xfrm>
                <a:off x="-885" y="981"/>
                <a:ext cx="7530" cy="3884"/>
              </a:xfrm>
              <a:custGeom>
                <a:avLst/>
                <a:gdLst>
                  <a:gd name="G0" fmla="+- 8543 0 0"/>
                  <a:gd name="G1" fmla="+- -10855390 0 0"/>
                  <a:gd name="G2" fmla="+- 0 0 -10855390"/>
                  <a:gd name="T0" fmla="*/ 0 256 1"/>
                  <a:gd name="T1" fmla="*/ 180 256 1"/>
                  <a:gd name="G3" fmla="+- -10855390 T0 T1"/>
                  <a:gd name="T2" fmla="*/ 0 256 1"/>
                  <a:gd name="T3" fmla="*/ 90 256 1"/>
                  <a:gd name="G4" fmla="+- -10855390 T2 T3"/>
                  <a:gd name="G5" fmla="*/ G4 2 1"/>
                  <a:gd name="T4" fmla="*/ 90 256 1"/>
                  <a:gd name="T5" fmla="*/ 0 256 1"/>
                  <a:gd name="G6" fmla="+- -10855390 T4 T5"/>
                  <a:gd name="G7" fmla="*/ G6 2 1"/>
                  <a:gd name="G8" fmla="abs -1085539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8543"/>
                  <a:gd name="G18" fmla="*/ 8543 1 2"/>
                  <a:gd name="G19" fmla="+- G18 5400 0"/>
                  <a:gd name="G20" fmla="cos G19 -10855390"/>
                  <a:gd name="G21" fmla="sin G19 -10855390"/>
                  <a:gd name="G22" fmla="+- G20 10800 0"/>
                  <a:gd name="G23" fmla="+- G21 10800 0"/>
                  <a:gd name="G24" fmla="+- 10800 0 G20"/>
                  <a:gd name="G25" fmla="+- 8543 10800 0"/>
                  <a:gd name="G26" fmla="?: G9 G17 G25"/>
                  <a:gd name="G27" fmla="?: G9 0 21600"/>
                  <a:gd name="G28" fmla="cos 10800 -10855390"/>
                  <a:gd name="G29" fmla="sin 10800 -10855390"/>
                  <a:gd name="G30" fmla="sin 8543 -1085539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0855390 G34 0"/>
                  <a:gd name="G36" fmla="?: G6 G35 G31"/>
                  <a:gd name="G37" fmla="+- 21600 0 G36"/>
                  <a:gd name="G38" fmla="?: G4 0 G33"/>
                  <a:gd name="G39" fmla="?: -1085539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430 w 21600"/>
                  <a:gd name="T15" fmla="*/ 8401 h 21600"/>
                  <a:gd name="T16" fmla="*/ 10800 w 21600"/>
                  <a:gd name="T17" fmla="*/ 2257 h 21600"/>
                  <a:gd name="T18" fmla="*/ 20170 w 21600"/>
                  <a:gd name="T19" fmla="*/ 8401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2523" y="8681"/>
                    </a:moveTo>
                    <a:cubicBezTo>
                      <a:pt x="3491" y="4901"/>
                      <a:pt x="6897" y="2256"/>
                      <a:pt x="10800" y="2257"/>
                    </a:cubicBezTo>
                    <a:cubicBezTo>
                      <a:pt x="14702" y="2257"/>
                      <a:pt x="18108" y="4901"/>
                      <a:pt x="19076" y="8681"/>
                    </a:cubicBezTo>
                    <a:lnTo>
                      <a:pt x="21262" y="8121"/>
                    </a:lnTo>
                    <a:cubicBezTo>
                      <a:pt x="20039" y="3342"/>
                      <a:pt x="15733" y="-1"/>
                      <a:pt x="10799" y="0"/>
                    </a:cubicBezTo>
                    <a:cubicBezTo>
                      <a:pt x="5866" y="0"/>
                      <a:pt x="1560" y="3342"/>
                      <a:pt x="337" y="8121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" name="AutoShape 18"/>
              <p:cNvSpPr>
                <a:spLocks noChangeArrowheads="1"/>
              </p:cNvSpPr>
              <p:nvPr/>
            </p:nvSpPr>
            <p:spPr bwMode="auto">
              <a:xfrm>
                <a:off x="-885" y="572"/>
                <a:ext cx="7530" cy="3884"/>
              </a:xfrm>
              <a:custGeom>
                <a:avLst/>
                <a:gdLst>
                  <a:gd name="G0" fmla="+- 8543 0 0"/>
                  <a:gd name="G1" fmla="+- -10855390 0 0"/>
                  <a:gd name="G2" fmla="+- 0 0 -10855390"/>
                  <a:gd name="T0" fmla="*/ 0 256 1"/>
                  <a:gd name="T1" fmla="*/ 180 256 1"/>
                  <a:gd name="G3" fmla="+- -10855390 T0 T1"/>
                  <a:gd name="T2" fmla="*/ 0 256 1"/>
                  <a:gd name="T3" fmla="*/ 90 256 1"/>
                  <a:gd name="G4" fmla="+- -10855390 T2 T3"/>
                  <a:gd name="G5" fmla="*/ G4 2 1"/>
                  <a:gd name="T4" fmla="*/ 90 256 1"/>
                  <a:gd name="T5" fmla="*/ 0 256 1"/>
                  <a:gd name="G6" fmla="+- -10855390 T4 T5"/>
                  <a:gd name="G7" fmla="*/ G6 2 1"/>
                  <a:gd name="G8" fmla="abs -1085539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8543"/>
                  <a:gd name="G18" fmla="*/ 8543 1 2"/>
                  <a:gd name="G19" fmla="+- G18 5400 0"/>
                  <a:gd name="G20" fmla="cos G19 -10855390"/>
                  <a:gd name="G21" fmla="sin G19 -10855390"/>
                  <a:gd name="G22" fmla="+- G20 10800 0"/>
                  <a:gd name="G23" fmla="+- G21 10800 0"/>
                  <a:gd name="G24" fmla="+- 10800 0 G20"/>
                  <a:gd name="G25" fmla="+- 8543 10800 0"/>
                  <a:gd name="G26" fmla="?: G9 G17 G25"/>
                  <a:gd name="G27" fmla="?: G9 0 21600"/>
                  <a:gd name="G28" fmla="cos 10800 -10855390"/>
                  <a:gd name="G29" fmla="sin 10800 -10855390"/>
                  <a:gd name="G30" fmla="sin 8543 -1085539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0855390 G34 0"/>
                  <a:gd name="G36" fmla="?: G6 G35 G31"/>
                  <a:gd name="G37" fmla="+- 21600 0 G36"/>
                  <a:gd name="G38" fmla="?: G4 0 G33"/>
                  <a:gd name="G39" fmla="?: -1085539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430 w 21600"/>
                  <a:gd name="T15" fmla="*/ 8401 h 21600"/>
                  <a:gd name="T16" fmla="*/ 10800 w 21600"/>
                  <a:gd name="T17" fmla="*/ 2257 h 21600"/>
                  <a:gd name="T18" fmla="*/ 20170 w 21600"/>
                  <a:gd name="T19" fmla="*/ 8401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2523" y="8681"/>
                    </a:moveTo>
                    <a:cubicBezTo>
                      <a:pt x="3491" y="4901"/>
                      <a:pt x="6897" y="2256"/>
                      <a:pt x="10800" y="2257"/>
                    </a:cubicBezTo>
                    <a:cubicBezTo>
                      <a:pt x="14702" y="2257"/>
                      <a:pt x="18108" y="4901"/>
                      <a:pt x="19076" y="8681"/>
                    </a:cubicBezTo>
                    <a:lnTo>
                      <a:pt x="21262" y="8121"/>
                    </a:lnTo>
                    <a:cubicBezTo>
                      <a:pt x="20039" y="3342"/>
                      <a:pt x="15733" y="-1"/>
                      <a:pt x="10799" y="0"/>
                    </a:cubicBezTo>
                    <a:cubicBezTo>
                      <a:pt x="5866" y="0"/>
                      <a:pt x="1560" y="3342"/>
                      <a:pt x="337" y="8121"/>
                    </a:cubicBezTo>
                    <a:close/>
                  </a:path>
                </a:pathLst>
              </a:cu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AutoShape 19"/>
              <p:cNvSpPr>
                <a:spLocks noChangeArrowheads="1"/>
              </p:cNvSpPr>
              <p:nvPr/>
            </p:nvSpPr>
            <p:spPr bwMode="auto">
              <a:xfrm>
                <a:off x="-885" y="164"/>
                <a:ext cx="7530" cy="3884"/>
              </a:xfrm>
              <a:custGeom>
                <a:avLst/>
                <a:gdLst>
                  <a:gd name="G0" fmla="+- 8543 0 0"/>
                  <a:gd name="G1" fmla="+- -10855390 0 0"/>
                  <a:gd name="G2" fmla="+- 0 0 -10855390"/>
                  <a:gd name="T0" fmla="*/ 0 256 1"/>
                  <a:gd name="T1" fmla="*/ 180 256 1"/>
                  <a:gd name="G3" fmla="+- -10855390 T0 T1"/>
                  <a:gd name="T2" fmla="*/ 0 256 1"/>
                  <a:gd name="T3" fmla="*/ 90 256 1"/>
                  <a:gd name="G4" fmla="+- -10855390 T2 T3"/>
                  <a:gd name="G5" fmla="*/ G4 2 1"/>
                  <a:gd name="T4" fmla="*/ 90 256 1"/>
                  <a:gd name="T5" fmla="*/ 0 256 1"/>
                  <a:gd name="G6" fmla="+- -10855390 T4 T5"/>
                  <a:gd name="G7" fmla="*/ G6 2 1"/>
                  <a:gd name="G8" fmla="abs -1085539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8543"/>
                  <a:gd name="G18" fmla="*/ 8543 1 2"/>
                  <a:gd name="G19" fmla="+- G18 5400 0"/>
                  <a:gd name="G20" fmla="cos G19 -10855390"/>
                  <a:gd name="G21" fmla="sin G19 -10855390"/>
                  <a:gd name="G22" fmla="+- G20 10800 0"/>
                  <a:gd name="G23" fmla="+- G21 10800 0"/>
                  <a:gd name="G24" fmla="+- 10800 0 G20"/>
                  <a:gd name="G25" fmla="+- 8543 10800 0"/>
                  <a:gd name="G26" fmla="?: G9 G17 G25"/>
                  <a:gd name="G27" fmla="?: G9 0 21600"/>
                  <a:gd name="G28" fmla="cos 10800 -10855390"/>
                  <a:gd name="G29" fmla="sin 10800 -10855390"/>
                  <a:gd name="G30" fmla="sin 8543 -1085539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0855390 G34 0"/>
                  <a:gd name="G36" fmla="?: G6 G35 G31"/>
                  <a:gd name="G37" fmla="+- 21600 0 G36"/>
                  <a:gd name="G38" fmla="?: G4 0 G33"/>
                  <a:gd name="G39" fmla="?: -1085539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430 w 21600"/>
                  <a:gd name="T15" fmla="*/ 8401 h 21600"/>
                  <a:gd name="T16" fmla="*/ 10800 w 21600"/>
                  <a:gd name="T17" fmla="*/ 2257 h 21600"/>
                  <a:gd name="T18" fmla="*/ 20170 w 21600"/>
                  <a:gd name="T19" fmla="*/ 8401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2523" y="8681"/>
                    </a:moveTo>
                    <a:cubicBezTo>
                      <a:pt x="3491" y="4901"/>
                      <a:pt x="6897" y="2256"/>
                      <a:pt x="10800" y="2257"/>
                    </a:cubicBezTo>
                    <a:cubicBezTo>
                      <a:pt x="14702" y="2257"/>
                      <a:pt x="18108" y="4901"/>
                      <a:pt x="19076" y="8681"/>
                    </a:cubicBezTo>
                    <a:lnTo>
                      <a:pt x="21262" y="8121"/>
                    </a:lnTo>
                    <a:cubicBezTo>
                      <a:pt x="20039" y="3342"/>
                      <a:pt x="15733" y="-1"/>
                      <a:pt x="10799" y="0"/>
                    </a:cubicBezTo>
                    <a:cubicBezTo>
                      <a:pt x="5866" y="0"/>
                      <a:pt x="1560" y="3342"/>
                      <a:pt x="337" y="8121"/>
                    </a:cubicBezTo>
                    <a:close/>
                  </a:path>
                </a:pathLst>
              </a:cu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3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54263" y="3788742"/>
              <a:ext cx="8729258" cy="360040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86923"/>
                </a:avLst>
              </a:prstTxWarp>
            </a:bodyPr>
            <a:lstStyle/>
            <a:p>
              <a:pPr algn="ctr"/>
              <a:r>
                <a:rPr lang="ru-RU" sz="3200" kern="10" dirty="0">
                  <a:ln w="19050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"/>
                  <a:cs typeface="Arial"/>
                </a:rPr>
                <a:t>Увеличение</a:t>
              </a:r>
              <a:r>
                <a:rPr lang="ru-RU" sz="3600" kern="10" dirty="0">
                  <a:ln w="19050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"/>
                  <a:cs typeface="Arial"/>
                </a:rPr>
                <a:t> численности </a:t>
              </a:r>
              <a:r>
                <a:rPr lang="ru-RU" sz="3600" kern="10" dirty="0" smtClean="0">
                  <a:ln w="19050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"/>
                  <a:cs typeface="Arial"/>
                </a:rPr>
                <a:t>волонтеров ДОО «Поколение»</a:t>
              </a:r>
              <a:endParaRPr lang="ru-RU" sz="3600" kern="10" dirty="0">
                <a:ln w="1905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4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1403648" y="3284984"/>
              <a:ext cx="6262712" cy="144016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938745"/>
                </a:avLst>
              </a:prstTxWarp>
            </a:bodyPr>
            <a:lstStyle/>
            <a:p>
              <a:pPr algn="ctr"/>
              <a:r>
                <a:rPr lang="ru-RU" sz="3600" kern="10" dirty="0" smtClean="0">
                  <a:ln w="19050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"/>
                  <a:cs typeface="Arial"/>
                </a:rPr>
                <a:t>Увеличение объектов заботы</a:t>
              </a:r>
              <a:endParaRPr lang="ru-RU" sz="3600" kern="10" dirty="0">
                <a:ln w="1905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5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828675" y="2565400"/>
              <a:ext cx="7415213" cy="21605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91337"/>
                </a:avLst>
              </a:prstTxWarp>
            </a:bodyPr>
            <a:lstStyle/>
            <a:p>
              <a:pPr algn="ctr"/>
              <a:r>
                <a:rPr lang="ru-RU" sz="3600" kern="10" dirty="0">
                  <a:ln w="19050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"/>
                  <a:cs typeface="Arial"/>
                </a:rPr>
                <a:t>Приоритет социально-значимой деятельности</a:t>
              </a:r>
            </a:p>
          </p:txBody>
        </p:sp>
        <p:sp>
          <p:nvSpPr>
            <p:cNvPr id="26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251520" y="1987550"/>
              <a:ext cx="8640960" cy="295361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920471"/>
                </a:avLst>
              </a:prstTxWarp>
            </a:bodyPr>
            <a:lstStyle/>
            <a:p>
              <a:pPr algn="ctr"/>
              <a:r>
                <a:rPr lang="ru-RU" sz="3600" kern="10" dirty="0" smtClean="0">
                  <a:ln w="19050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"/>
                  <a:cs typeface="Arial"/>
                </a:rPr>
                <a:t>Продвижение добровольческой деятельности среди молодежи</a:t>
              </a:r>
              <a:endParaRPr lang="ru-RU" sz="3600" kern="10" dirty="0">
                <a:ln w="1905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7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971550" y="1341438"/>
              <a:ext cx="7200900" cy="187166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ru-RU" sz="3600" kern="10" dirty="0" smtClean="0">
                  <a:ln w="19050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"/>
                  <a:cs typeface="Arial"/>
                </a:rPr>
                <a:t>Поиск новых технологий </a:t>
              </a:r>
              <a:r>
                <a:rPr lang="ru-RU" sz="3600" kern="10" dirty="0">
                  <a:ln w="19050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"/>
                  <a:cs typeface="Arial"/>
                </a:rPr>
                <a:t>и </a:t>
              </a:r>
              <a:r>
                <a:rPr lang="ru-RU" sz="3600" kern="10" dirty="0" smtClean="0">
                  <a:ln w="19050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"/>
                  <a:cs typeface="Arial"/>
                </a:rPr>
                <a:t>форм </a:t>
              </a:r>
              <a:r>
                <a:rPr lang="ru-RU" sz="3600" kern="10" dirty="0">
                  <a:ln w="19050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"/>
                  <a:cs typeface="Arial"/>
                </a:rPr>
                <a:t>работы</a:t>
              </a:r>
            </a:p>
          </p:txBody>
        </p:sp>
        <p:sp>
          <p:nvSpPr>
            <p:cNvPr id="28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896740" y="764704"/>
              <a:ext cx="7276272" cy="1944687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ru-RU" sz="3600" kern="10" dirty="0">
                  <a:ln w="19050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"/>
                  <a:cs typeface="Arial"/>
                </a:rPr>
                <a:t>Расширение географии партнерства</a:t>
              </a:r>
            </a:p>
          </p:txBody>
        </p:sp>
      </p:grpSp>
      <p:sp>
        <p:nvSpPr>
          <p:cNvPr id="37" name="AutoShape 14"/>
          <p:cNvSpPr>
            <a:spLocks noChangeArrowheads="1"/>
          </p:cNvSpPr>
          <p:nvPr/>
        </p:nvSpPr>
        <p:spPr bwMode="auto">
          <a:xfrm>
            <a:off x="-1044624" y="188640"/>
            <a:ext cx="11593288" cy="6165850"/>
          </a:xfrm>
          <a:custGeom>
            <a:avLst/>
            <a:gdLst>
              <a:gd name="G0" fmla="+- 8543 0 0"/>
              <a:gd name="G1" fmla="+- -10855390 0 0"/>
              <a:gd name="G2" fmla="+- 0 0 -10855390"/>
              <a:gd name="T0" fmla="*/ 0 256 1"/>
              <a:gd name="T1" fmla="*/ 180 256 1"/>
              <a:gd name="G3" fmla="+- -10855390 T0 T1"/>
              <a:gd name="T2" fmla="*/ 0 256 1"/>
              <a:gd name="T3" fmla="*/ 90 256 1"/>
              <a:gd name="G4" fmla="+- -10855390 T2 T3"/>
              <a:gd name="G5" fmla="*/ G4 2 1"/>
              <a:gd name="T4" fmla="*/ 90 256 1"/>
              <a:gd name="T5" fmla="*/ 0 256 1"/>
              <a:gd name="G6" fmla="+- -10855390 T4 T5"/>
              <a:gd name="G7" fmla="*/ G6 2 1"/>
              <a:gd name="G8" fmla="abs -1085539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8543"/>
              <a:gd name="G18" fmla="*/ 8543 1 2"/>
              <a:gd name="G19" fmla="+- G18 5400 0"/>
              <a:gd name="G20" fmla="cos G19 -10855390"/>
              <a:gd name="G21" fmla="sin G19 -10855390"/>
              <a:gd name="G22" fmla="+- G20 10800 0"/>
              <a:gd name="G23" fmla="+- G21 10800 0"/>
              <a:gd name="G24" fmla="+- 10800 0 G20"/>
              <a:gd name="G25" fmla="+- 8543 10800 0"/>
              <a:gd name="G26" fmla="?: G9 G17 G25"/>
              <a:gd name="G27" fmla="?: G9 0 21600"/>
              <a:gd name="G28" fmla="cos 10800 -10855390"/>
              <a:gd name="G29" fmla="sin 10800 -10855390"/>
              <a:gd name="G30" fmla="sin 8543 -10855390"/>
              <a:gd name="G31" fmla="+- G28 10800 0"/>
              <a:gd name="G32" fmla="+- G29 10800 0"/>
              <a:gd name="G33" fmla="+- G30 10800 0"/>
              <a:gd name="G34" fmla="?: G4 0 G31"/>
              <a:gd name="G35" fmla="?: -10855390 G34 0"/>
              <a:gd name="G36" fmla="?: G6 G35 G31"/>
              <a:gd name="G37" fmla="+- 21600 0 G36"/>
              <a:gd name="G38" fmla="?: G4 0 G33"/>
              <a:gd name="G39" fmla="?: -1085539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430 w 21600"/>
              <a:gd name="T15" fmla="*/ 8401 h 21600"/>
              <a:gd name="T16" fmla="*/ 10800 w 21600"/>
              <a:gd name="T17" fmla="*/ 2257 h 21600"/>
              <a:gd name="T18" fmla="*/ 20170 w 21600"/>
              <a:gd name="T19" fmla="*/ 8401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2523" y="8681"/>
                </a:moveTo>
                <a:cubicBezTo>
                  <a:pt x="3491" y="4901"/>
                  <a:pt x="6897" y="2256"/>
                  <a:pt x="10800" y="2257"/>
                </a:cubicBezTo>
                <a:cubicBezTo>
                  <a:pt x="14702" y="2257"/>
                  <a:pt x="18108" y="4901"/>
                  <a:pt x="19076" y="8681"/>
                </a:cubicBezTo>
                <a:lnTo>
                  <a:pt x="21262" y="8121"/>
                </a:lnTo>
                <a:cubicBezTo>
                  <a:pt x="20039" y="3342"/>
                  <a:pt x="15733" y="-1"/>
                  <a:pt x="10799" y="0"/>
                </a:cubicBezTo>
                <a:cubicBezTo>
                  <a:pt x="5866" y="0"/>
                  <a:pt x="1560" y="3342"/>
                  <a:pt x="337" y="8121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WordArt 25"/>
          <p:cNvSpPr>
            <a:spLocks noChangeArrowheads="1" noChangeShapeType="1" noTextEdit="1"/>
          </p:cNvSpPr>
          <p:nvPr/>
        </p:nvSpPr>
        <p:spPr bwMode="auto">
          <a:xfrm>
            <a:off x="323528" y="548680"/>
            <a:ext cx="8568952" cy="357301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39038"/>
              </a:avLst>
            </a:prstTxWarp>
          </a:bodyPr>
          <a:lstStyle/>
          <a:p>
            <a:pPr algn="ctr"/>
            <a:r>
              <a:rPr lang="ru-RU" sz="2000" kern="10" dirty="0" smtClean="0">
                <a:ln w="1905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Систематическая работа с сайтом «</a:t>
            </a:r>
            <a:r>
              <a:rPr lang="en-US" sz="2000" kern="10" dirty="0" smtClean="0">
                <a:ln w="1905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www.</a:t>
            </a:r>
            <a:r>
              <a:rPr lang="ru-RU" sz="2000" kern="10" dirty="0" smtClean="0">
                <a:ln w="1905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доброволец.</a:t>
            </a:r>
            <a:r>
              <a:rPr lang="en-US" sz="2000" kern="10" dirty="0" err="1" smtClean="0">
                <a:ln w="1905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ru</a:t>
            </a:r>
            <a:r>
              <a:rPr lang="ru-RU" sz="2000" kern="10" dirty="0" smtClean="0">
                <a:ln w="1905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»</a:t>
            </a:r>
            <a:endParaRPr lang="ru-RU" sz="2000" kern="10" dirty="0">
              <a:ln w="19050">
                <a:solidFill>
                  <a:srgbClr val="0033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4624"/>
            <a:ext cx="936104" cy="14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91680" y="415925"/>
            <a:ext cx="72014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ДАНИЛОВА НАДЕЖДА  </a:t>
            </a:r>
            <a:b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Детская </a:t>
            </a:r>
            <a:r>
              <a:rPr lang="ru-RU" sz="1600" b="1" dirty="0">
                <a:solidFill>
                  <a:srgbClr val="339933"/>
                </a:solidFill>
                <a:latin typeface="Georgia" pitchFamily="18" charset="0"/>
              </a:rPr>
              <a:t>общественная </a:t>
            </a: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организация «Поколение» Костромского муниципального района</a:t>
            </a:r>
            <a:endParaRPr lang="ru-RU" sz="16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155679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«ПОКОЛЕНИЕ» завтра: </a:t>
            </a:r>
            <a:endParaRPr lang="ru-RU" sz="40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1560" y="1916832"/>
            <a:ext cx="82089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003300"/>
                </a:solidFill>
                <a:latin typeface="Bookman Old Style" pitchFamily="18" charset="0"/>
              </a:rPr>
              <a:t>Расширение географии и социального партнерства</a:t>
            </a:r>
            <a:r>
              <a:rPr lang="ru-RU" b="1" u="sng" dirty="0">
                <a:solidFill>
                  <a:srgbClr val="003300"/>
                </a:solidFill>
                <a:latin typeface="Bookman Old Style" pitchFamily="18" charset="0"/>
              </a:rPr>
              <a:t/>
            </a:r>
            <a:br>
              <a:rPr lang="ru-RU" b="1" u="sng" dirty="0">
                <a:solidFill>
                  <a:srgbClr val="003300"/>
                </a:solidFill>
                <a:latin typeface="Bookman Old Style" pitchFamily="18" charset="0"/>
              </a:rPr>
            </a:br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i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 flipH="1">
            <a:off x="3707904" y="2708921"/>
            <a:ext cx="1944217" cy="576063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latin typeface="Bookman Old Style" pitchFamily="18" charset="0"/>
              </a:rPr>
              <a:t>Федеральное</a:t>
            </a:r>
          </a:p>
          <a:p>
            <a:pPr algn="ctr"/>
            <a:r>
              <a:rPr lang="ru-RU" sz="1200" b="1" dirty="0">
                <a:latin typeface="Bookman Old Style" pitchFamily="18" charset="0"/>
              </a:rPr>
              <a:t>агентство</a:t>
            </a:r>
          </a:p>
          <a:p>
            <a:pPr algn="ctr"/>
            <a:r>
              <a:rPr lang="ru-RU" sz="1200" b="1" dirty="0">
                <a:latin typeface="Bookman Old Style" pitchFamily="18" charset="0"/>
              </a:rPr>
              <a:t> по делам молодежи</a:t>
            </a:r>
          </a:p>
        </p:txBody>
      </p:sp>
      <p:sp>
        <p:nvSpPr>
          <p:cNvPr id="10" name="Rectangle 34"/>
          <p:cNvSpPr>
            <a:spLocks noChangeArrowheads="1"/>
          </p:cNvSpPr>
          <p:nvPr/>
        </p:nvSpPr>
        <p:spPr bwMode="auto">
          <a:xfrm flipH="1">
            <a:off x="3707904" y="3356992"/>
            <a:ext cx="1944216" cy="5760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latin typeface="Bookman Old Style" pitchFamily="18" charset="0"/>
              </a:rPr>
              <a:t>Администрация</a:t>
            </a:r>
          </a:p>
          <a:p>
            <a:pPr algn="ctr"/>
            <a:r>
              <a:rPr lang="ru-RU" sz="1200" b="1" dirty="0">
                <a:latin typeface="Bookman Old Style" pitchFamily="18" charset="0"/>
              </a:rPr>
              <a:t>Костромской</a:t>
            </a:r>
          </a:p>
          <a:p>
            <a:pPr algn="ctr"/>
            <a:r>
              <a:rPr lang="ru-RU" sz="1200" b="1" dirty="0">
                <a:latin typeface="Bookman Old Style" pitchFamily="18" charset="0"/>
              </a:rPr>
              <a:t>области</a:t>
            </a: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3707904" y="4005064"/>
            <a:ext cx="1944216" cy="5760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Bookman Old Style" pitchFamily="18" charset="0"/>
              </a:rPr>
              <a:t>Межрайонный</a:t>
            </a:r>
          </a:p>
          <a:p>
            <a:pPr algn="ctr"/>
            <a:r>
              <a:rPr lang="ru-RU" sz="1200" dirty="0">
                <a:latin typeface="Bookman Old Style" pitchFamily="18" charset="0"/>
              </a:rPr>
              <a:t> комитет социальной</a:t>
            </a:r>
          </a:p>
          <a:p>
            <a:pPr algn="ctr"/>
            <a:r>
              <a:rPr lang="ru-RU" sz="1200" dirty="0">
                <a:latin typeface="Bookman Old Style" pitchFamily="18" charset="0"/>
              </a:rPr>
              <a:t>защиты населения</a:t>
            </a:r>
          </a:p>
        </p:txBody>
      </p:sp>
      <p:sp>
        <p:nvSpPr>
          <p:cNvPr id="12" name="Rectangle 35"/>
          <p:cNvSpPr>
            <a:spLocks noChangeArrowheads="1"/>
          </p:cNvSpPr>
          <p:nvPr/>
        </p:nvSpPr>
        <p:spPr bwMode="auto">
          <a:xfrm flipH="1">
            <a:off x="3707904" y="4653136"/>
            <a:ext cx="1944216" cy="7200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Bookman Old Style" pitchFamily="18" charset="0"/>
              </a:rPr>
              <a:t>Учреждения </a:t>
            </a:r>
            <a:endParaRPr lang="ru-RU" sz="1200" dirty="0" smtClean="0">
              <a:latin typeface="Bookman Old Style" pitchFamily="18" charset="0"/>
            </a:endParaRPr>
          </a:p>
          <a:p>
            <a:pPr algn="ctr"/>
            <a:r>
              <a:rPr lang="ru-RU" sz="1200" dirty="0" smtClean="0">
                <a:latin typeface="Bookman Old Style" pitchFamily="18" charset="0"/>
              </a:rPr>
              <a:t>дополнительного</a:t>
            </a:r>
            <a:endParaRPr lang="ru-RU" sz="1200" dirty="0">
              <a:latin typeface="Bookman Old Style" pitchFamily="18" charset="0"/>
            </a:endParaRPr>
          </a:p>
          <a:p>
            <a:pPr algn="ctr"/>
            <a:r>
              <a:rPr lang="ru-RU" sz="1200" dirty="0">
                <a:latin typeface="Bookman Old Style" pitchFamily="18" charset="0"/>
              </a:rPr>
              <a:t> образования детей </a:t>
            </a:r>
          </a:p>
          <a:p>
            <a:pPr algn="ctr"/>
            <a:r>
              <a:rPr lang="ru-RU" sz="1200" dirty="0">
                <a:latin typeface="Bookman Old Style" pitchFamily="18" charset="0"/>
              </a:rPr>
              <a:t>Костромской области</a:t>
            </a:r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3707904" y="5445224"/>
            <a:ext cx="1944216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Bookman Old Style" pitchFamily="18" charset="0"/>
              </a:rPr>
              <a:t>Российский союз </a:t>
            </a:r>
          </a:p>
          <a:p>
            <a:pPr algn="ctr"/>
            <a:r>
              <a:rPr lang="ru-RU" sz="1200" dirty="0">
                <a:latin typeface="Bookman Old Style" pitchFamily="18" charset="0"/>
              </a:rPr>
              <a:t>молодёжи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707904" y="5949280"/>
            <a:ext cx="1944216" cy="72008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latin typeface="Bookman Old Style" pitchFamily="18" charset="0"/>
              </a:rPr>
              <a:t>Районная </a:t>
            </a:r>
            <a:endParaRPr lang="ru-RU" sz="1200" b="1" dirty="0" smtClean="0">
              <a:latin typeface="Bookman Old Style" pitchFamily="18" charset="0"/>
            </a:endParaRPr>
          </a:p>
          <a:p>
            <a:pPr algn="ctr"/>
            <a:r>
              <a:rPr lang="ru-RU" sz="1200" b="1" dirty="0" smtClean="0">
                <a:latin typeface="Bookman Old Style" pitchFamily="18" charset="0"/>
              </a:rPr>
              <a:t>молодёжная</a:t>
            </a:r>
            <a:endParaRPr lang="ru-RU" sz="1200" b="1" dirty="0">
              <a:latin typeface="Bookman Old Style" pitchFamily="18" charset="0"/>
            </a:endParaRPr>
          </a:p>
          <a:p>
            <a:pPr algn="ctr"/>
            <a:r>
              <a:rPr lang="ru-RU" sz="1200" b="1" dirty="0">
                <a:latin typeface="Bookman Old Style" pitchFamily="18" charset="0"/>
              </a:rPr>
              <a:t> общественная </a:t>
            </a:r>
          </a:p>
          <a:p>
            <a:pPr algn="ctr"/>
            <a:r>
              <a:rPr lang="ru-RU" sz="1200" b="1" dirty="0">
                <a:latin typeface="Bookman Old Style" pitchFamily="18" charset="0"/>
              </a:rPr>
              <a:t>организация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940152" y="2708920"/>
            <a:ext cx="2232025" cy="576064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latin typeface="Bookman Old Style" pitchFamily="18" charset="0"/>
              </a:rPr>
              <a:t>Центр </a:t>
            </a:r>
          </a:p>
          <a:p>
            <a:pPr algn="ctr"/>
            <a:r>
              <a:rPr lang="ru-RU" sz="1200" b="1" dirty="0">
                <a:latin typeface="Bookman Old Style" pitchFamily="18" charset="0"/>
              </a:rPr>
              <a:t>патриотического </a:t>
            </a:r>
          </a:p>
          <a:p>
            <a:pPr algn="ctr"/>
            <a:r>
              <a:rPr lang="ru-RU" sz="1200" b="1" dirty="0" smtClean="0">
                <a:latin typeface="Bookman Old Style" pitchFamily="18" charset="0"/>
              </a:rPr>
              <a:t>воспитания «Патриот</a:t>
            </a:r>
            <a:r>
              <a:rPr lang="ru-RU" sz="1200" b="1" dirty="0">
                <a:latin typeface="Bookman Old Style" pitchFamily="18" charset="0"/>
              </a:rPr>
              <a:t>»</a:t>
            </a:r>
          </a:p>
        </p:txBody>
      </p:sp>
      <p:sp>
        <p:nvSpPr>
          <p:cNvPr id="16" name="Rectangle 33"/>
          <p:cNvSpPr>
            <a:spLocks noChangeArrowheads="1"/>
          </p:cNvSpPr>
          <p:nvPr/>
        </p:nvSpPr>
        <p:spPr bwMode="auto">
          <a:xfrm flipH="1">
            <a:off x="5940151" y="3428926"/>
            <a:ext cx="2232025" cy="5041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Bookman Old Style" pitchFamily="18" charset="0"/>
              </a:rPr>
              <a:t>СМИ</a:t>
            </a:r>
          </a:p>
          <a:p>
            <a:pPr algn="ctr"/>
            <a:r>
              <a:rPr lang="ru-RU" sz="1200" dirty="0">
                <a:latin typeface="Bookman Old Style" pitchFamily="18" charset="0"/>
              </a:rPr>
              <a:t>Костромской области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5940152" y="4077072"/>
            <a:ext cx="2232248" cy="5040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Bookman Old Style" pitchFamily="18" charset="0"/>
              </a:rPr>
              <a:t>Молодежный центр</a:t>
            </a:r>
          </a:p>
          <a:p>
            <a:pPr algn="ctr"/>
            <a:r>
              <a:rPr lang="ru-RU" sz="1200" dirty="0">
                <a:latin typeface="Bookman Old Style" pitchFamily="18" charset="0"/>
              </a:rPr>
              <a:t> «Перспектива»</a:t>
            </a:r>
          </a:p>
        </p:txBody>
      </p:sp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5940152" y="4725144"/>
            <a:ext cx="2232025" cy="792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Bookman Old Style" pitchFamily="18" charset="0"/>
              </a:rPr>
              <a:t>Союз пионерских </a:t>
            </a:r>
          </a:p>
          <a:p>
            <a:pPr algn="ctr"/>
            <a:r>
              <a:rPr lang="ru-RU" sz="1200" dirty="0">
                <a:latin typeface="Bookman Old Style" pitchFamily="18" charset="0"/>
              </a:rPr>
              <a:t>организаций Федерации </a:t>
            </a:r>
          </a:p>
          <a:p>
            <a:pPr algn="ctr"/>
            <a:r>
              <a:rPr lang="ru-RU" sz="1200" dirty="0">
                <a:latin typeface="Bookman Old Style" pitchFamily="18" charset="0"/>
              </a:rPr>
              <a:t>подростковых объединений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935435" y="2708920"/>
            <a:ext cx="2484437" cy="576064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latin typeface="Bookman Old Style" pitchFamily="18" charset="0"/>
              </a:rPr>
              <a:t>Общественная палата </a:t>
            </a:r>
          </a:p>
          <a:p>
            <a:pPr algn="ctr"/>
            <a:r>
              <a:rPr lang="ru-RU" sz="1200" b="1" dirty="0">
                <a:latin typeface="Bookman Old Style" pitchFamily="18" charset="0"/>
              </a:rPr>
              <a:t>Костромской</a:t>
            </a:r>
            <a:r>
              <a:rPr lang="ru-RU" sz="1200" b="1" dirty="0">
                <a:solidFill>
                  <a:srgbClr val="009900"/>
                </a:solidFill>
                <a:latin typeface="Bookman Old Style" pitchFamily="18" charset="0"/>
              </a:rPr>
              <a:t> </a:t>
            </a:r>
            <a:r>
              <a:rPr lang="ru-RU" sz="1200" b="1" dirty="0">
                <a:latin typeface="Bookman Old Style" pitchFamily="18" charset="0"/>
              </a:rPr>
              <a:t>области</a:t>
            </a: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971600" y="3429000"/>
            <a:ext cx="2448272" cy="5760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Bookman Old Style" pitchFamily="18" charset="0"/>
              </a:rPr>
              <a:t>Отдел по делам</a:t>
            </a:r>
          </a:p>
          <a:p>
            <a:pPr algn="ctr"/>
            <a:r>
              <a:rPr lang="ru-RU" sz="1200" dirty="0">
                <a:latin typeface="Bookman Old Style" pitchFamily="18" charset="0"/>
              </a:rPr>
              <a:t>Культуры и молодежи</a:t>
            </a:r>
          </a:p>
          <a:p>
            <a:pPr algn="ctr"/>
            <a:r>
              <a:rPr lang="ru-RU" sz="1200" dirty="0">
                <a:latin typeface="Bookman Old Style" pitchFamily="18" charset="0"/>
              </a:rPr>
              <a:t>Костромского района</a:t>
            </a:r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971600" y="4149080"/>
            <a:ext cx="2448272" cy="5760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Bookman Old Style" pitchFamily="18" charset="0"/>
              </a:rPr>
              <a:t>Образовательные</a:t>
            </a:r>
          </a:p>
          <a:p>
            <a:pPr algn="ctr"/>
            <a:r>
              <a:rPr lang="ru-RU" sz="1200" dirty="0">
                <a:latin typeface="Bookman Old Style" pitchFamily="18" charset="0"/>
              </a:rPr>
              <a:t>учреждения </a:t>
            </a:r>
          </a:p>
          <a:p>
            <a:pPr algn="ctr"/>
            <a:r>
              <a:rPr lang="ru-RU" sz="1200" dirty="0">
                <a:latin typeface="Bookman Old Style" pitchFamily="18" charset="0"/>
              </a:rPr>
              <a:t>Костромской области</a:t>
            </a: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971823" y="4857751"/>
            <a:ext cx="2448049" cy="58747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Bookman Old Style" pitchFamily="18" charset="0"/>
              </a:rPr>
              <a:t>Совет ветеранов</a:t>
            </a:r>
          </a:p>
          <a:p>
            <a:pPr algn="ctr"/>
            <a:r>
              <a:rPr lang="ru-RU" sz="1200" dirty="0">
                <a:latin typeface="Bookman Old Style" pitchFamily="18" charset="0"/>
              </a:rPr>
              <a:t>района и области</a:t>
            </a:r>
          </a:p>
        </p:txBody>
      </p:sp>
      <p:sp>
        <p:nvSpPr>
          <p:cNvPr id="23" name="Rectangle 60"/>
          <p:cNvSpPr>
            <a:spLocks noChangeArrowheads="1"/>
          </p:cNvSpPr>
          <p:nvPr/>
        </p:nvSpPr>
        <p:spPr bwMode="auto">
          <a:xfrm>
            <a:off x="323528" y="5877272"/>
            <a:ext cx="287337" cy="333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Rectangle 63"/>
          <p:cNvSpPr>
            <a:spLocks noChangeArrowheads="1"/>
          </p:cNvSpPr>
          <p:nvPr/>
        </p:nvSpPr>
        <p:spPr bwMode="auto">
          <a:xfrm>
            <a:off x="323528" y="6237312"/>
            <a:ext cx="287337" cy="333375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Text Box 61"/>
          <p:cNvSpPr txBox="1">
            <a:spLocks noChangeArrowheads="1"/>
          </p:cNvSpPr>
          <p:nvPr/>
        </p:nvSpPr>
        <p:spPr bwMode="auto">
          <a:xfrm>
            <a:off x="539552" y="5877272"/>
            <a:ext cx="26642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i="1" dirty="0">
                <a:latin typeface="Bookman Old Style" pitchFamily="18" charset="0"/>
              </a:rPr>
              <a:t>- партнёры в 2013 году</a:t>
            </a:r>
          </a:p>
        </p:txBody>
      </p:sp>
      <p:sp>
        <p:nvSpPr>
          <p:cNvPr id="26" name="Text Box 64"/>
          <p:cNvSpPr txBox="1">
            <a:spLocks noChangeArrowheads="1"/>
          </p:cNvSpPr>
          <p:nvPr/>
        </p:nvSpPr>
        <p:spPr bwMode="auto">
          <a:xfrm>
            <a:off x="539552" y="6237312"/>
            <a:ext cx="3059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 dirty="0">
                <a:latin typeface="Bookman Old Style" pitchFamily="18" charset="0"/>
              </a:rPr>
              <a:t>- перспективные партнёры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4624"/>
            <a:ext cx="936104" cy="14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91680" y="415925"/>
            <a:ext cx="72014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ДАНИЛОВА НАДЕЖДА  </a:t>
            </a:r>
            <a:b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Детская </a:t>
            </a:r>
            <a:r>
              <a:rPr lang="ru-RU" sz="1600" b="1" dirty="0">
                <a:solidFill>
                  <a:srgbClr val="339933"/>
                </a:solidFill>
                <a:latin typeface="Georgia" pitchFamily="18" charset="0"/>
              </a:rPr>
              <a:t>общественная </a:t>
            </a: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организация «Поколение» Костромского муниципального района</a:t>
            </a:r>
            <a:endParaRPr lang="ru-RU" sz="16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155679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«ПОКОЛЕНИЕ» завтра: </a:t>
            </a:r>
            <a:endParaRPr lang="ru-RU" sz="40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71600" y="2564904"/>
            <a:ext cx="748883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003300"/>
                </a:solidFill>
                <a:latin typeface="Bookman Old Style" pitchFamily="18" charset="0"/>
              </a:rPr>
              <a:t>Рост добровольческого движения в </a:t>
            </a:r>
            <a:r>
              <a:rPr lang="ru-RU" b="1" u="sng" dirty="0">
                <a:solidFill>
                  <a:srgbClr val="003300"/>
                </a:solidFill>
                <a:latin typeface="Bookman Old Style" pitchFamily="18" charset="0"/>
              </a:rPr>
              <a:t>ДОО «Поколение</a:t>
            </a:r>
            <a:r>
              <a:rPr lang="ru-RU" b="1" u="sng" dirty="0" smtClean="0">
                <a:solidFill>
                  <a:srgbClr val="003300"/>
                </a:solidFill>
                <a:latin typeface="Bookman Old Style" pitchFamily="18" charset="0"/>
              </a:rPr>
              <a:t>» </a:t>
            </a:r>
            <a:br>
              <a:rPr lang="ru-RU" b="1" u="sng" dirty="0" smtClean="0">
                <a:solidFill>
                  <a:srgbClr val="003300"/>
                </a:solidFill>
                <a:latin typeface="Bookman Old Style" pitchFamily="18" charset="0"/>
              </a:rPr>
            </a:br>
            <a:r>
              <a:rPr lang="ru-RU" b="1" u="sng" dirty="0" smtClean="0">
                <a:solidFill>
                  <a:srgbClr val="003300"/>
                </a:solidFill>
                <a:latin typeface="Bookman Old Style" pitchFamily="18" charset="0"/>
              </a:rPr>
              <a:t>до 2020 года </a:t>
            </a:r>
            <a:r>
              <a:rPr lang="ru-RU" b="1" u="sng" dirty="0">
                <a:solidFill>
                  <a:srgbClr val="003300"/>
                </a:solidFill>
                <a:latin typeface="Bookman Old Style" pitchFamily="18" charset="0"/>
              </a:rPr>
              <a:t/>
            </a:r>
            <a:br>
              <a:rPr lang="ru-RU" b="1" u="sng" dirty="0">
                <a:solidFill>
                  <a:srgbClr val="003300"/>
                </a:solidFill>
                <a:latin typeface="Bookman Old Style" pitchFamily="18" charset="0"/>
              </a:rPr>
            </a:br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b="1" u="sng" dirty="0">
              <a:solidFill>
                <a:srgbClr val="003300"/>
              </a:solidFill>
              <a:latin typeface="Bookman Old Style" pitchFamily="18" charset="0"/>
            </a:endParaRPr>
          </a:p>
          <a:p>
            <a:pPr algn="ctr"/>
            <a:endParaRPr lang="ru-RU" i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3600" y="4509120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00"/>
                </a:solidFill>
                <a:latin typeface="Bookman Old Style" pitchFamily="18" charset="0"/>
              </a:rPr>
              <a:t>В 2020 году, когда </a:t>
            </a:r>
            <a:br>
              <a:rPr lang="ru-RU" dirty="0" smtClean="0">
                <a:solidFill>
                  <a:srgbClr val="003300"/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rgbClr val="003300"/>
                </a:solidFill>
                <a:latin typeface="Bookman Old Style" pitchFamily="18" charset="0"/>
              </a:rPr>
              <a:t>ДОО «Поколение» будет отмечать своё 20-летие, количество волонтеров организации достигнет </a:t>
            </a:r>
            <a:br>
              <a:rPr lang="ru-RU" dirty="0" smtClean="0">
                <a:solidFill>
                  <a:srgbClr val="003300"/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rgbClr val="003300"/>
                </a:solidFill>
                <a:latin typeface="Bookman Old Style" pitchFamily="18" charset="0"/>
              </a:rPr>
              <a:t>1000 человек.</a:t>
            </a:r>
          </a:p>
          <a:p>
            <a:endParaRPr lang="ru-RU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179513" y="4005064"/>
          <a:ext cx="5832647" cy="2596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4624"/>
            <a:ext cx="936104" cy="14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91680" y="415925"/>
            <a:ext cx="72014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ДАНИЛОВА НАДЕЖДА  </a:t>
            </a:r>
            <a:b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Детская </a:t>
            </a:r>
            <a:r>
              <a:rPr lang="ru-RU" sz="1600" b="1" dirty="0">
                <a:solidFill>
                  <a:srgbClr val="339933"/>
                </a:solidFill>
                <a:latin typeface="Georgia" pitchFamily="18" charset="0"/>
              </a:rPr>
              <a:t>общественная </a:t>
            </a: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организация «Поколение» Костромского муниципального района</a:t>
            </a:r>
            <a:endParaRPr lang="ru-RU" sz="16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664" y="1628800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Результаты деятельности ДОО «Поколение»:</a:t>
            </a:r>
            <a:endParaRPr lang="ru-RU" sz="24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2060848"/>
            <a:ext cx="8496944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2011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- 1 место во всероссийском открытом конкурсе общественных инициатив в области патриотического воспитания;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- победа в областном конкурсе социальных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проектов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Русский дом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»,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получение субсидии;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- Почетный знак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За активную патриотическую работу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»,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учрежденный при правительстве РФ;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7" name="Picture 3" descr="C:\Documents and Settings\ДДТ\Рабочий стол\Данилова\фото проектов\IMG_20130516_091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9728" y="4077072"/>
            <a:ext cx="4334272" cy="256919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51520" y="4077072"/>
            <a:ext cx="4464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2012 г.</a:t>
            </a:r>
            <a:endParaRPr lang="ru-RU" dirty="0" smtClean="0">
              <a:latin typeface="Arial" pitchFamily="34" charset="0"/>
            </a:endParaRPr>
          </a:p>
          <a:p>
            <a:pPr lvl="0" eaLnBrk="0" hangingPunct="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- Победа во Всероссийском конкурсе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«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Православная инициатива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»</a:t>
            </a:r>
            <a:endParaRPr lang="en-US" dirty="0" smtClean="0">
              <a:latin typeface="Arial" pitchFamily="34" charset="0"/>
            </a:endParaRPr>
          </a:p>
          <a:p>
            <a:pPr lvl="0" eaLnBrk="0" hangingPunct="0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Победа в конкурсе на предоставление субсидии из областного бюджета социально ориентированным некоммерческим организациям на реализацию социально значимых проектов и программ;</a:t>
            </a:r>
            <a:endParaRPr lang="ru-RU" dirty="0" smtClean="0">
              <a:latin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4624"/>
            <a:ext cx="936104" cy="14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91680" y="415925"/>
            <a:ext cx="72014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ДАНИЛОВА НАДЕЖДА  </a:t>
            </a:r>
            <a:b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Детская </a:t>
            </a:r>
            <a:r>
              <a:rPr lang="ru-RU" sz="1600" b="1" dirty="0">
                <a:solidFill>
                  <a:srgbClr val="339933"/>
                </a:solidFill>
                <a:latin typeface="Georgia" pitchFamily="18" charset="0"/>
              </a:rPr>
              <a:t>общественная </a:t>
            </a: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организация «Поколение» Костромского муниципального района</a:t>
            </a:r>
            <a:endParaRPr lang="ru-RU" sz="16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1628800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Результаты деятельности ДОО «Поколение»:</a:t>
            </a:r>
            <a:endParaRPr lang="ru-RU" sz="24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1916832"/>
            <a:ext cx="87849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2013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 descr="C:\Documents and Settings\ДДТ\Рабочий стол\Данилова\фото проектов\награды ДОО Поколение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3" y="2214554"/>
            <a:ext cx="6191261" cy="4643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0"/>
            <a:ext cx="42723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4355976" y="620688"/>
            <a:ext cx="59055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339933"/>
                </a:solidFill>
                <a:latin typeface="Georgia" pitchFamily="18" charset="0"/>
              </a:rPr>
              <a:t>- «</a:t>
            </a:r>
            <a:r>
              <a:rPr lang="ru-RU" sz="2800" b="1" dirty="0">
                <a:solidFill>
                  <a:srgbClr val="339933"/>
                </a:solidFill>
                <a:latin typeface="Georgia" pitchFamily="18" charset="0"/>
              </a:rPr>
              <a:t>Поколение</a:t>
            </a:r>
            <a:r>
              <a:rPr lang="ru-RU" sz="2800" b="1" dirty="0" smtClean="0">
                <a:solidFill>
                  <a:srgbClr val="339933"/>
                </a:solidFill>
                <a:latin typeface="Georgia" pitchFamily="18" charset="0"/>
              </a:rPr>
              <a:t>», вперед! </a:t>
            </a:r>
          </a:p>
          <a:p>
            <a:r>
              <a:rPr lang="ru-RU" sz="2800" b="1" dirty="0" smtClean="0">
                <a:solidFill>
                  <a:srgbClr val="339933"/>
                </a:solidFill>
                <a:latin typeface="Georgia" pitchFamily="18" charset="0"/>
              </a:rPr>
              <a:t>Будь готов! </a:t>
            </a:r>
          </a:p>
          <a:p>
            <a:r>
              <a:rPr lang="ru-RU" sz="2800" b="1" dirty="0" smtClean="0">
                <a:solidFill>
                  <a:srgbClr val="339933"/>
                </a:solidFill>
                <a:latin typeface="Georgia" pitchFamily="18" charset="0"/>
              </a:rPr>
              <a:t>- Всегда готов!</a:t>
            </a:r>
            <a:endParaRPr lang="ru-RU" sz="28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72000" y="2518446"/>
            <a:ext cx="424847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Детская    общественная   организация </a:t>
            </a:r>
          </a:p>
          <a:p>
            <a:pPr lvl="0" algn="ctr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«Поколение» </a:t>
            </a:r>
          </a:p>
          <a:p>
            <a:pPr lvl="0" algn="just"/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Костромского муниципального района</a:t>
            </a:r>
          </a:p>
          <a:p>
            <a:pPr lvl="0"/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/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Адрес: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Кострома, ул. Маршала Новикова, 7, каб.122Б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Телефон: 8 (4942) 55-03-63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mail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deticreativ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@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gmail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.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com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сайт организации: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ddt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pokolenie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hangingPunct="0"/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группа «В контакте» http://vk.com/d_o_o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1561"/>
            <a:ext cx="936104" cy="14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91680" y="415925"/>
            <a:ext cx="72014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ДАНИЛОВА НАДЕЖДА</a:t>
            </a:r>
            <a:b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Детская </a:t>
            </a:r>
            <a:r>
              <a:rPr lang="ru-RU" sz="1600" b="1" dirty="0">
                <a:solidFill>
                  <a:srgbClr val="339933"/>
                </a:solidFill>
                <a:latin typeface="Georgia" pitchFamily="18" charset="0"/>
              </a:rPr>
              <a:t>общественная </a:t>
            </a: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организация «Поколение» Костромского муниципального района</a:t>
            </a:r>
            <a:endParaRPr lang="ru-RU" sz="16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800" y="2060848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НАС МНОГО!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3140968"/>
            <a:ext cx="3096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Количество членов </a:t>
            </a:r>
            <a:br>
              <a:rPr lang="ru-RU" dirty="0" smtClean="0"/>
            </a:br>
            <a:r>
              <a:rPr lang="ru-RU" dirty="0" smtClean="0"/>
              <a:t>ДОО «Поколение» </a:t>
            </a:r>
            <a:br>
              <a:rPr lang="ru-RU" dirty="0" smtClean="0"/>
            </a:br>
            <a:r>
              <a:rPr lang="ru-RU" dirty="0" smtClean="0"/>
              <a:t>на начало 2014 года – </a:t>
            </a:r>
            <a:br>
              <a:rPr lang="ru-RU" dirty="0" smtClean="0"/>
            </a:br>
            <a:r>
              <a:rPr lang="ru-RU" sz="3600" dirty="0" smtClean="0"/>
              <a:t>1555 чел. </a:t>
            </a:r>
            <a:r>
              <a:rPr lang="ru-RU" dirty="0" smtClean="0"/>
              <a:t>– </a:t>
            </a:r>
            <a:br>
              <a:rPr lang="ru-RU" dirty="0" smtClean="0"/>
            </a:br>
            <a:r>
              <a:rPr lang="ru-RU" dirty="0" smtClean="0"/>
              <a:t>это  </a:t>
            </a:r>
            <a:r>
              <a:rPr lang="ru-RU" sz="3600" dirty="0" smtClean="0"/>
              <a:t>49% </a:t>
            </a:r>
            <a:r>
              <a:rPr lang="ru-RU" dirty="0" smtClean="0"/>
              <a:t>учащихся общеобразовательных заведений Костромского муниципального района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508104" y="3186842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Количество членов </a:t>
            </a:r>
            <a:br>
              <a:rPr lang="ru-RU" dirty="0" smtClean="0"/>
            </a:br>
            <a:r>
              <a:rPr lang="ru-RU" dirty="0" smtClean="0"/>
              <a:t>тимуровских отрядов </a:t>
            </a:r>
            <a:br>
              <a:rPr lang="ru-RU" dirty="0" smtClean="0"/>
            </a:br>
            <a:r>
              <a:rPr lang="ru-RU" dirty="0" smtClean="0"/>
              <a:t>ДОО «Поколение» </a:t>
            </a:r>
            <a:br>
              <a:rPr lang="ru-RU" dirty="0" smtClean="0"/>
            </a:br>
            <a:r>
              <a:rPr lang="ru-RU" dirty="0" smtClean="0"/>
              <a:t>на начало 2014 года – </a:t>
            </a:r>
            <a:br>
              <a:rPr lang="ru-RU" dirty="0" smtClean="0"/>
            </a:br>
            <a:r>
              <a:rPr lang="ru-RU" sz="3600" dirty="0" smtClean="0"/>
              <a:t>865 чел.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ДДТ\Рабочий стол\Белая олимпиада\Кузнецовская\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149080"/>
            <a:ext cx="2633712" cy="1975284"/>
          </a:xfrm>
          <a:prstGeom prst="rect">
            <a:avLst/>
          </a:prstGeom>
          <a:noFill/>
        </p:spPr>
      </p:pic>
      <p:pic>
        <p:nvPicPr>
          <p:cNvPr id="1030" name="Picture 6" descr="D:\мои документы\фото\фото для презентации\Детства яркие краски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998047"/>
            <a:ext cx="2788568" cy="1859953"/>
          </a:xfrm>
          <a:prstGeom prst="rect">
            <a:avLst/>
          </a:prstGeom>
          <a:noFill/>
        </p:spPr>
      </p:pic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4624"/>
            <a:ext cx="936104" cy="14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91680" y="415925"/>
            <a:ext cx="72014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ДАНИЛОВА НАДЕЖДА  </a:t>
            </a:r>
            <a:b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Детская </a:t>
            </a:r>
            <a:r>
              <a:rPr lang="ru-RU" sz="1600" b="1" dirty="0">
                <a:solidFill>
                  <a:srgbClr val="339933"/>
                </a:solidFill>
                <a:latin typeface="Georgia" pitchFamily="18" charset="0"/>
              </a:rPr>
              <a:t>общественная </a:t>
            </a: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организация «Поколение» Костромского муниципального района</a:t>
            </a:r>
            <a:endParaRPr lang="ru-RU" sz="16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556792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Одно из главных направлений деятельности </a:t>
            </a:r>
            <a:br>
              <a:rPr lang="ru-RU" sz="2800" dirty="0" smtClean="0"/>
            </a:br>
            <a:r>
              <a:rPr lang="ru-RU" sz="2800" dirty="0" smtClean="0"/>
              <a:t>ДОО «Поколение» - </a:t>
            </a:r>
          </a:p>
          <a:p>
            <a:pPr algn="ctr"/>
            <a:r>
              <a:rPr lang="ru-RU" sz="4000" dirty="0" smtClean="0">
                <a:solidFill>
                  <a:srgbClr val="339933"/>
                </a:solidFill>
              </a:rPr>
              <a:t>М И Л О С Е Р Д И Е</a:t>
            </a:r>
            <a:endParaRPr lang="ru-RU" sz="4000" dirty="0">
              <a:solidFill>
                <a:srgbClr val="339933"/>
              </a:solidFill>
            </a:endParaRPr>
          </a:p>
        </p:txBody>
      </p:sp>
      <p:pic>
        <p:nvPicPr>
          <p:cNvPr id="1027" name="Picture 3" descr="D:\мои документы\ПОКОЛЕНИЕ\2012-13\отчеты дружин\Отчеты Поколения за 2012-2013\Чернопенская\DSC009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21088"/>
            <a:ext cx="2400267" cy="1800200"/>
          </a:xfrm>
          <a:prstGeom prst="rect">
            <a:avLst/>
          </a:prstGeom>
          <a:noFill/>
        </p:spPr>
      </p:pic>
      <p:cxnSp>
        <p:nvCxnSpPr>
          <p:cNvPr id="11" name="Прямая со стрелкой 10"/>
          <p:cNvCxnSpPr/>
          <p:nvPr/>
        </p:nvCxnSpPr>
        <p:spPr>
          <a:xfrm rot="10800000" flipV="1">
            <a:off x="1979712" y="2996952"/>
            <a:ext cx="576064" cy="432048"/>
          </a:xfrm>
          <a:prstGeom prst="straightConnector1">
            <a:avLst/>
          </a:prstGeom>
          <a:ln>
            <a:solidFill>
              <a:srgbClr val="33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5536" y="350100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Социальное служение</a:t>
            </a:r>
            <a:endParaRPr lang="ru-RU" dirty="0"/>
          </a:p>
        </p:txBody>
      </p:sp>
      <p:cxnSp>
        <p:nvCxnSpPr>
          <p:cNvPr id="14" name="Прямая со стрелкой 13"/>
          <p:cNvCxnSpPr>
            <a:endCxn id="15" idx="0"/>
          </p:cNvCxnSpPr>
          <p:nvPr/>
        </p:nvCxnSpPr>
        <p:spPr>
          <a:xfrm rot="5400000">
            <a:off x="2915816" y="3645024"/>
            <a:ext cx="1224136" cy="216024"/>
          </a:xfrm>
          <a:prstGeom prst="straightConnector1">
            <a:avLst/>
          </a:prstGeom>
          <a:ln>
            <a:solidFill>
              <a:srgbClr val="33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27784" y="436510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Помощь детям</a:t>
            </a:r>
            <a:endParaRPr lang="ru-RU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rot="5400000">
            <a:off x="5328481" y="3320591"/>
            <a:ext cx="360040" cy="794"/>
          </a:xfrm>
          <a:prstGeom prst="straightConnector1">
            <a:avLst/>
          </a:prstGeom>
          <a:ln>
            <a:solidFill>
              <a:srgbClr val="33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88024" y="350100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Здоровый образ жизни</a:t>
            </a:r>
            <a:endParaRPr lang="ru-RU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6804248" y="3068960"/>
            <a:ext cx="648072" cy="360040"/>
          </a:xfrm>
          <a:prstGeom prst="straightConnector1">
            <a:avLst/>
          </a:prstGeom>
          <a:ln>
            <a:solidFill>
              <a:srgbClr val="33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36296" y="342900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Экология</a:t>
            </a:r>
            <a:endParaRPr lang="ru-RU" dirty="0"/>
          </a:p>
        </p:txBody>
      </p:sp>
      <p:pic>
        <p:nvPicPr>
          <p:cNvPr id="1029" name="Picture 5" descr="D:\мои документы\ПОКОЛЕНИЕ\2012-13\Единый день Тимура-2013\Чернопенская\Уборка у памятника в с. Чернопенье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731297" y="4128641"/>
            <a:ext cx="2716808" cy="2037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4624"/>
            <a:ext cx="936104" cy="14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91680" y="415925"/>
            <a:ext cx="72014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ДАНИЛОВА НАДЕЖДА  </a:t>
            </a:r>
            <a:b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Детская </a:t>
            </a:r>
            <a:r>
              <a:rPr lang="ru-RU" sz="1600" b="1" dirty="0">
                <a:solidFill>
                  <a:srgbClr val="339933"/>
                </a:solidFill>
                <a:latin typeface="Georgia" pitchFamily="18" charset="0"/>
              </a:rPr>
              <a:t>общественная </a:t>
            </a: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организация «Поколение» Костромского муниципального района</a:t>
            </a:r>
            <a:endParaRPr lang="ru-RU" sz="16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91683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НАШИ ДОБРОВОЛЬЧЕСКИЕ ПРОЕКТЫ: </a:t>
            </a:r>
            <a:endParaRPr lang="ru-RU" sz="40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841079"/>
            <a:ext cx="47529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179512" y="3199035"/>
            <a:ext cx="367240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Акция «Дети - детям» </a:t>
            </a:r>
          </a:p>
          <a:p>
            <a:pPr algn="r"/>
            <a:r>
              <a:rPr lang="ru-RU" dirty="0" smtClean="0"/>
              <a:t>проводится с 2005 года совместно с Костромским отделением Общества «Красный крест» </a:t>
            </a:r>
          </a:p>
          <a:p>
            <a:pPr algn="r"/>
            <a:r>
              <a:rPr lang="ru-RU" dirty="0" smtClean="0"/>
              <a:t>(сбор игрушек для детей, находящихся на попечении социально-реабилитационных государственных учреждений)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4624"/>
            <a:ext cx="936104" cy="14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91680" y="415925"/>
            <a:ext cx="72014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ДАНИЛОВА НАДЕЖДА  </a:t>
            </a:r>
            <a:b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Детская </a:t>
            </a:r>
            <a:r>
              <a:rPr lang="ru-RU" sz="1600" b="1" dirty="0">
                <a:solidFill>
                  <a:srgbClr val="339933"/>
                </a:solidFill>
                <a:latin typeface="Georgia" pitchFamily="18" charset="0"/>
              </a:rPr>
              <a:t>общественная </a:t>
            </a: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организация «Поколение» Костромского муниципального района</a:t>
            </a:r>
            <a:endParaRPr lang="ru-RU" sz="16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91683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НАШИ ДОБРОВОЛЬЧЕСКИЕ ПРОЕКТЫ: </a:t>
            </a:r>
            <a:endParaRPr lang="ru-RU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2996952"/>
            <a:ext cx="40679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Акция </a:t>
            </a:r>
          </a:p>
          <a:p>
            <a:pPr algn="r"/>
            <a:r>
              <a:rPr lang="ru-RU" sz="2800" b="1" dirty="0" smtClean="0"/>
              <a:t>«Ветеран живет рядом» </a:t>
            </a:r>
          </a:p>
          <a:p>
            <a:pPr algn="r"/>
            <a:r>
              <a:rPr lang="ru-RU" dirty="0" smtClean="0"/>
              <a:t>проводится с 2006 года</a:t>
            </a:r>
          </a:p>
        </p:txBody>
      </p:sp>
      <p:pic>
        <p:nvPicPr>
          <p:cNvPr id="8" name="Picture 4" descr="C:\Users\User\Desktop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1965" y="4149081"/>
            <a:ext cx="3652035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2206" y="2564904"/>
            <a:ext cx="314409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4624"/>
            <a:ext cx="936104" cy="14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91680" y="415925"/>
            <a:ext cx="72014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ДАНИЛОВА НАДЕЖДА  </a:t>
            </a:r>
            <a:b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Детская </a:t>
            </a:r>
            <a:r>
              <a:rPr lang="ru-RU" sz="1600" b="1" dirty="0">
                <a:solidFill>
                  <a:srgbClr val="339933"/>
                </a:solidFill>
                <a:latin typeface="Georgia" pitchFamily="18" charset="0"/>
              </a:rPr>
              <a:t>общественная </a:t>
            </a: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организация «Поколение» Костромского муниципального района</a:t>
            </a:r>
            <a:endParaRPr lang="ru-RU" sz="16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91683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НАШИ ДОБРОВОЛЬЧЕСКИЕ ПРОЕКТЫ: </a:t>
            </a:r>
            <a:endParaRPr lang="ru-RU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179512" y="3199035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Акция «Георгиевская ленточка»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564904"/>
            <a:ext cx="3888432" cy="401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1561"/>
            <a:ext cx="936104" cy="14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2267744" y="415925"/>
            <a:ext cx="66254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ДАНИЛОВА НАДЕЖДА  </a:t>
            </a:r>
            <a:b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Детская </a:t>
            </a:r>
            <a:r>
              <a:rPr lang="ru-RU" sz="1600" b="1" dirty="0">
                <a:solidFill>
                  <a:srgbClr val="339933"/>
                </a:solidFill>
                <a:latin typeface="Georgia" pitchFamily="18" charset="0"/>
              </a:rPr>
              <a:t>общественная </a:t>
            </a: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организация «Поколение» Костромского муниципального района</a:t>
            </a:r>
            <a:endParaRPr lang="ru-RU" sz="16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91683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НАШИ ДОБРОВОЛЬЧЕСКИЕ ПРОЕКТЫ: </a:t>
            </a:r>
            <a:endParaRPr lang="ru-RU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251520" y="2924944"/>
            <a:ext cx="36724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Акция «Единый день Тимура»</a:t>
            </a:r>
          </a:p>
          <a:p>
            <a:pPr algn="r"/>
            <a:r>
              <a:rPr lang="ru-RU" dirty="0" smtClean="0"/>
              <a:t>проводится с 2006 года</a:t>
            </a:r>
          </a:p>
          <a:p>
            <a:pPr algn="r"/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 r="57483" b="9641"/>
          <a:stretch>
            <a:fillRect/>
          </a:stretch>
        </p:blipFill>
        <p:spPr bwMode="auto">
          <a:xfrm>
            <a:off x="4211960" y="2852936"/>
            <a:ext cx="4697413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322341"/>
            <a:ext cx="3384376" cy="253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4624"/>
            <a:ext cx="936104" cy="14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91680" y="415925"/>
            <a:ext cx="72014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ДАНИЛОВА НАДЕЖДА  </a:t>
            </a:r>
            <a:b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Детская </a:t>
            </a:r>
            <a:r>
              <a:rPr lang="ru-RU" sz="1600" b="1" dirty="0">
                <a:solidFill>
                  <a:srgbClr val="339933"/>
                </a:solidFill>
                <a:latin typeface="Georgia" pitchFamily="18" charset="0"/>
              </a:rPr>
              <a:t>общественная </a:t>
            </a: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организация «Поколение» Костромского муниципального района</a:t>
            </a:r>
            <a:endParaRPr lang="ru-RU" sz="16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155679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НАШИ ДОБРОВОЛЬЧЕСКИЕ ПРОЕКТЫ: </a:t>
            </a:r>
            <a:endParaRPr lang="ru-RU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251520" y="2780928"/>
            <a:ext cx="367240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Социальный проект «Звездный десант»</a:t>
            </a:r>
          </a:p>
          <a:p>
            <a:pPr algn="r"/>
            <a:r>
              <a:rPr lang="ru-RU" dirty="0" smtClean="0"/>
              <a:t>проводится с 2008 года</a:t>
            </a:r>
          </a:p>
          <a:p>
            <a:pPr algn="r"/>
            <a:r>
              <a:rPr lang="ru-RU" dirty="0" smtClean="0"/>
              <a:t>(концерты членов ДОО «Поколение» и воспитанников Дома детского творчества в социальных учреждениях Костромской области: Заволжском Доме ветеранов войны и труда, социально-реабилитационном центре для несовершеннолетних «Родничок» и др.)</a:t>
            </a:r>
            <a:endParaRPr lang="ru-RU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b="19566"/>
          <a:stretch>
            <a:fillRect/>
          </a:stretch>
        </p:blipFill>
        <p:spPr bwMode="auto">
          <a:xfrm>
            <a:off x="4716016" y="2204864"/>
            <a:ext cx="3899545" cy="236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User\Downloads\Герб_Поко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4624"/>
            <a:ext cx="936104" cy="14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91680" y="415925"/>
            <a:ext cx="72014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ДАНИЛОВА НАДЕЖДА  </a:t>
            </a:r>
            <a:b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Детская </a:t>
            </a:r>
            <a:r>
              <a:rPr lang="ru-RU" sz="1600" b="1" dirty="0">
                <a:solidFill>
                  <a:srgbClr val="339933"/>
                </a:solidFill>
                <a:latin typeface="Georgia" pitchFamily="18" charset="0"/>
              </a:rPr>
              <a:t>общественная </a:t>
            </a:r>
            <a:r>
              <a:rPr lang="ru-RU" sz="1600" b="1" dirty="0" smtClean="0">
                <a:solidFill>
                  <a:srgbClr val="339933"/>
                </a:solidFill>
                <a:latin typeface="Georgia" pitchFamily="18" charset="0"/>
              </a:rPr>
              <a:t>организация «Поколение» Костромского муниципального района</a:t>
            </a:r>
            <a:endParaRPr lang="ru-RU" sz="1600" b="1" dirty="0">
              <a:solidFill>
                <a:srgbClr val="339933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91683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НАШИ ДОБРОВОЛЬЧЕСКИЕ ПРОЕКТЫ: </a:t>
            </a:r>
            <a:endParaRPr lang="ru-RU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2339752" y="3068960"/>
            <a:ext cx="367240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Праздник «Детства яркие краски»</a:t>
            </a:r>
          </a:p>
          <a:p>
            <a:pPr algn="r"/>
            <a:r>
              <a:rPr lang="ru-RU" dirty="0" smtClean="0"/>
              <a:t>проводится с 2009 года</a:t>
            </a:r>
          </a:p>
          <a:p>
            <a:pPr algn="r"/>
            <a:r>
              <a:rPr lang="ru-RU" dirty="0" smtClean="0"/>
              <a:t>(1 июня в День защиты детей на площадке у рынка «Калиновский» открытие выставки детских работ, игровые площадки, концерт, альтернативные площадки )</a:t>
            </a:r>
            <a:endParaRPr lang="ru-RU" dirty="0"/>
          </a:p>
        </p:txBody>
      </p:sp>
      <p:pic>
        <p:nvPicPr>
          <p:cNvPr id="7" name="Picture 6" descr="D:\мои документы\фото\фото для презентации\Детства яркие краски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708920"/>
            <a:ext cx="2788568" cy="1859953"/>
          </a:xfrm>
          <a:prstGeom prst="rect">
            <a:avLst/>
          </a:prstGeom>
          <a:noFill/>
        </p:spPr>
      </p:pic>
      <p:pic>
        <p:nvPicPr>
          <p:cNvPr id="2051" name="Picture 3" descr="D:\мои документы\заявки\Моя страна - моя Россия\на конкурс\логотип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852936"/>
            <a:ext cx="144016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r="70023" b="11929"/>
          <a:stretch>
            <a:fillRect/>
          </a:stretch>
        </p:blipFill>
        <p:spPr bwMode="auto">
          <a:xfrm>
            <a:off x="6156176" y="4581128"/>
            <a:ext cx="2808312" cy="212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</Template>
  <TotalTime>635</TotalTime>
  <Words>690</Words>
  <Application>Microsoft Office PowerPoint</Application>
  <PresentationFormat>Экран (4:3)</PresentationFormat>
  <Paragraphs>195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default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ДДТ</dc:creator>
  <cp:lastModifiedBy>Astrix</cp:lastModifiedBy>
  <cp:revision>87</cp:revision>
  <dcterms:created xsi:type="dcterms:W3CDTF">2014-03-04T06:56:50Z</dcterms:created>
  <dcterms:modified xsi:type="dcterms:W3CDTF">2014-04-11T12:16:39Z</dcterms:modified>
</cp:coreProperties>
</file>